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6" r:id="rId6"/>
    <p:sldId id="259" r:id="rId7"/>
    <p:sldId id="260" r:id="rId8"/>
    <p:sldId id="261" r:id="rId9"/>
    <p:sldId id="262" r:id="rId10"/>
    <p:sldId id="263" r:id="rId11"/>
    <p:sldId id="268" r:id="rId12"/>
    <p:sldId id="264" r:id="rId13"/>
    <p:sldId id="269" r:id="rId14"/>
    <p:sldId id="270" r:id="rId15"/>
    <p:sldId id="282" r:id="rId16"/>
    <p:sldId id="267" r:id="rId17"/>
  </p:sldIdLst>
  <p:sldSz cx="6858000" cy="9906000" type="A4"/>
  <p:notesSz cx="6858000" cy="9144000"/>
  <p:embeddedFontLst>
    <p:embeddedFont>
      <p:font typeface="Calibri" panose="020F0502020204030204" pitchFamily="34" charset="0"/>
      <p:regular r:id="rId18"/>
      <p:bold r:id="rId19"/>
      <p:italic r:id="rId20"/>
      <p:boldItalic r:id="rId21"/>
    </p:embeddedFont>
    <p:embeddedFont>
      <p:font typeface="Pangolin" panose="020B0604020202020204" charset="0"/>
      <p:regular r:id="rId22"/>
    </p:embeddedFont>
    <p:embeddedFont>
      <p:font typeface="Segoe UI" panose="020B0502040204020203" pitchFamily="34"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85"/>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 id="270"/>
            <p14:sldId id="282"/>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E0952-577C-1721-ABD0-B19AACBC8034}" v="4" dt="2023-06-02T15:51:04.165"/>
    <p1510:client id="{FDD74AD0-F5C0-4C6F-327D-5BC702074884}" v="10" dt="2023-06-02T15:59:42.472"/>
    <p1510:client id="{FE27680B-40D0-1842-8C86-E2F4FEDCC7FE}" v="8" dt="2023-06-02T15:49:33.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6374" autoAdjust="0"/>
  </p:normalViewPr>
  <p:slideViewPr>
    <p:cSldViewPr snapToGrid="0">
      <p:cViewPr varScale="1">
        <p:scale>
          <a:sx n="72" d="100"/>
          <a:sy n="72" d="100"/>
        </p:scale>
        <p:origin x="3156" y="6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7CFCE73E-77A9-4640-9939-E681C10217D1}"/>
    <pc:docChg chg="addSld delSld modSld modSection">
      <pc:chgData name="de-Jesus-Oliveira Victor-Adriel" userId="a708fc36-3c1b-42ab-b5e9-2e1fa3c6605e" providerId="ADAL" clId="{7CFCE73E-77A9-4640-9939-E681C10217D1}" dt="2023-06-02T08:46:58.140" v="18" actId="962"/>
      <pc:docMkLst>
        <pc:docMk/>
      </pc:docMkLst>
      <pc:sldChg chg="addSp modSp del">
        <pc:chgData name="de-Jesus-Oliveira Victor-Adriel" userId="a708fc36-3c1b-42ab-b5e9-2e1fa3c6605e" providerId="ADAL" clId="{7CFCE73E-77A9-4640-9939-E681C10217D1}" dt="2023-06-02T08:43:09.095" v="4" actId="47"/>
        <pc:sldMkLst>
          <pc:docMk/>
          <pc:sldMk cId="2988456279" sldId="265"/>
        </pc:sldMkLst>
        <pc:picChg chg="add mod">
          <ac:chgData name="de-Jesus-Oliveira Victor-Adriel" userId="a708fc36-3c1b-42ab-b5e9-2e1fa3c6605e" providerId="ADAL" clId="{7CFCE73E-77A9-4640-9939-E681C10217D1}" dt="2023-06-02T08:42:32.918" v="0"/>
          <ac:picMkLst>
            <pc:docMk/>
            <pc:sldMk cId="2988456279" sldId="265"/>
            <ac:picMk id="2" creationId="{5273010D-3AC8-4ED4-245D-27CAF308121D}"/>
          </ac:picMkLst>
        </pc:picChg>
      </pc:sldChg>
      <pc:sldChg chg="modSp mod">
        <pc:chgData name="de-Jesus-Oliveira Victor-Adriel" userId="a708fc36-3c1b-42ab-b5e9-2e1fa3c6605e" providerId="ADAL" clId="{7CFCE73E-77A9-4640-9939-E681C10217D1}" dt="2023-06-02T08:46:58.140" v="18" actId="962"/>
        <pc:sldMkLst>
          <pc:docMk/>
          <pc:sldMk cId="1717017816" sldId="266"/>
        </pc:sldMkLst>
        <pc:picChg chg="mod">
          <ac:chgData name="de-Jesus-Oliveira Victor-Adriel" userId="a708fc36-3c1b-42ab-b5e9-2e1fa3c6605e" providerId="ADAL" clId="{7CFCE73E-77A9-4640-9939-E681C10217D1}" dt="2023-06-02T08:46:56.055" v="17" actId="962"/>
          <ac:picMkLst>
            <pc:docMk/>
            <pc:sldMk cId="1717017816" sldId="266"/>
            <ac:picMk id="4" creationId="{2EB10971-A7A0-4F60-8D4A-4B8950F4D157}"/>
          </ac:picMkLst>
        </pc:picChg>
        <pc:picChg chg="mod">
          <ac:chgData name="de-Jesus-Oliveira Victor-Adriel" userId="a708fc36-3c1b-42ab-b5e9-2e1fa3c6605e" providerId="ADAL" clId="{7CFCE73E-77A9-4640-9939-E681C10217D1}" dt="2023-06-02T08:46:58.140" v="18" actId="962"/>
          <ac:picMkLst>
            <pc:docMk/>
            <pc:sldMk cId="1717017816" sldId="266"/>
            <ac:picMk id="7" creationId="{C6D0229E-49AB-DA8F-D45A-6A75E3427651}"/>
          </ac:picMkLst>
        </pc:picChg>
      </pc:sldChg>
      <pc:sldChg chg="modSp mod">
        <pc:chgData name="de-Jesus-Oliveira Victor-Adriel" userId="a708fc36-3c1b-42ab-b5e9-2e1fa3c6605e" providerId="ADAL" clId="{7CFCE73E-77A9-4640-9939-E681C10217D1}" dt="2023-06-02T08:44:27.408" v="14" actId="6549"/>
        <pc:sldMkLst>
          <pc:docMk/>
          <pc:sldMk cId="171183961" sldId="267"/>
        </pc:sldMkLst>
        <pc:spChg chg="mod">
          <ac:chgData name="de-Jesus-Oliveira Victor-Adriel" userId="a708fc36-3c1b-42ab-b5e9-2e1fa3c6605e" providerId="ADAL" clId="{7CFCE73E-77A9-4640-9939-E681C10217D1}" dt="2023-06-02T08:44:27.408" v="14" actId="6549"/>
          <ac:spMkLst>
            <pc:docMk/>
            <pc:sldMk cId="171183961" sldId="267"/>
            <ac:spMk id="3" creationId="{7D4C175C-6EE5-31C1-53D5-E28932057905}"/>
          </ac:spMkLst>
        </pc:spChg>
      </pc:sldChg>
      <pc:sldChg chg="del">
        <pc:chgData name="de-Jesus-Oliveira Victor-Adriel" userId="a708fc36-3c1b-42ab-b5e9-2e1fa3c6605e" providerId="ADAL" clId="{7CFCE73E-77A9-4640-9939-E681C10217D1}" dt="2023-06-02T08:43:27.180" v="6" actId="47"/>
        <pc:sldMkLst>
          <pc:docMk/>
          <pc:sldMk cId="2438743429" sldId="271"/>
        </pc:sldMkLst>
      </pc:sldChg>
      <pc:sldChg chg="del">
        <pc:chgData name="de-Jesus-Oliveira Victor-Adriel" userId="a708fc36-3c1b-42ab-b5e9-2e1fa3c6605e" providerId="ADAL" clId="{7CFCE73E-77A9-4640-9939-E681C10217D1}" dt="2023-06-02T08:44:10.758" v="12" actId="47"/>
        <pc:sldMkLst>
          <pc:docMk/>
          <pc:sldMk cId="2632608815" sldId="281"/>
        </pc:sldMkLst>
      </pc:sldChg>
      <pc:sldChg chg="del">
        <pc:chgData name="de-Jesus-Oliveira Victor-Adriel" userId="a708fc36-3c1b-42ab-b5e9-2e1fa3c6605e" providerId="ADAL" clId="{7CFCE73E-77A9-4640-9939-E681C10217D1}" dt="2023-06-02T08:43:14.312" v="5" actId="47"/>
        <pc:sldMkLst>
          <pc:docMk/>
          <pc:sldMk cId="1065740305" sldId="283"/>
        </pc:sldMkLst>
      </pc:sldChg>
      <pc:sldChg chg="del">
        <pc:chgData name="de-Jesus-Oliveira Victor-Adriel" userId="a708fc36-3c1b-42ab-b5e9-2e1fa3c6605e" providerId="ADAL" clId="{7CFCE73E-77A9-4640-9939-E681C10217D1}" dt="2023-06-02T08:44:02.030" v="11" actId="47"/>
        <pc:sldMkLst>
          <pc:docMk/>
          <pc:sldMk cId="1004475690" sldId="284"/>
        </pc:sldMkLst>
      </pc:sldChg>
      <pc:sldChg chg="modSp add mod setBg">
        <pc:chgData name="de-Jesus-Oliveira Victor-Adriel" userId="a708fc36-3c1b-42ab-b5e9-2e1fa3c6605e" providerId="ADAL" clId="{7CFCE73E-77A9-4640-9939-E681C10217D1}" dt="2023-06-02T08:46:32.521" v="16" actId="962"/>
        <pc:sldMkLst>
          <pc:docMk/>
          <pc:sldMk cId="313680254" sldId="285"/>
        </pc:sldMkLst>
        <pc:spChg chg="mod">
          <ac:chgData name="de-Jesus-Oliveira Victor-Adriel" userId="a708fc36-3c1b-42ab-b5e9-2e1fa3c6605e" providerId="ADAL" clId="{7CFCE73E-77A9-4640-9939-E681C10217D1}" dt="2023-06-02T08:43:05.251" v="3" actId="20577"/>
          <ac:spMkLst>
            <pc:docMk/>
            <pc:sldMk cId="313680254" sldId="285"/>
            <ac:spMk id="4" creationId="{82B15DD6-0713-4687-9E23-12B35F8AE7CE}"/>
          </ac:spMkLst>
        </pc:spChg>
        <pc:picChg chg="mod">
          <ac:chgData name="de-Jesus-Oliveira Victor-Adriel" userId="a708fc36-3c1b-42ab-b5e9-2e1fa3c6605e" providerId="ADAL" clId="{7CFCE73E-77A9-4640-9939-E681C10217D1}" dt="2023-06-02T08:46:32.521" v="16" actId="962"/>
          <ac:picMkLst>
            <pc:docMk/>
            <pc:sldMk cId="313680254" sldId="285"/>
            <ac:picMk id="3" creationId="{5E3B75C5-975B-46CA-8CCA-7F9608E93457}"/>
          </ac:picMkLst>
        </pc:picChg>
        <pc:picChg chg="mod">
          <ac:chgData name="de-Jesus-Oliveira Victor-Adriel" userId="a708fc36-3c1b-42ab-b5e9-2e1fa3c6605e" providerId="ADAL" clId="{7CFCE73E-77A9-4640-9939-E681C10217D1}" dt="2023-06-02T08:46:30.762" v="15" actId="962"/>
          <ac:picMkLst>
            <pc:docMk/>
            <pc:sldMk cId="313680254" sldId="285"/>
            <ac:picMk id="6" creationId="{F1BEA7A3-C027-CB16-5714-073850589840}"/>
          </ac:picMkLst>
        </pc:picChg>
      </pc:sldChg>
    </pc:docChg>
  </pc:docChgLst>
  <pc:docChgLst>
    <pc:chgData name="de-Jesus-Oliveira Victor-Adriel" userId="S::vdejesus@fhstp.ac.at::a708fc36-3c1b-42ab-b5e9-2e1fa3c6605e" providerId="AD" clId="Web-{133E0952-577C-1721-ABD0-B19AACBC8034}"/>
    <pc:docChg chg="delSld modSld modSection">
      <pc:chgData name="de-Jesus-Oliveira Victor-Adriel" userId="S::vdejesus@fhstp.ac.at::a708fc36-3c1b-42ab-b5e9-2e1fa3c6605e" providerId="AD" clId="Web-{133E0952-577C-1721-ABD0-B19AACBC8034}" dt="2023-06-02T15:51:04.165" v="3"/>
      <pc:docMkLst>
        <pc:docMk/>
      </pc:docMkLst>
      <pc:sldChg chg="mod modShow">
        <pc:chgData name="de-Jesus-Oliveira Victor-Adriel" userId="S::vdejesus@fhstp.ac.at::a708fc36-3c1b-42ab-b5e9-2e1fa3c6605e" providerId="AD" clId="Web-{133E0952-577C-1721-ABD0-B19AACBC8034}" dt="2023-06-02T15:50:16.226" v="1"/>
        <pc:sldMkLst>
          <pc:docMk/>
          <pc:sldMk cId="3797596492" sldId="268"/>
        </pc:sldMkLst>
      </pc:sldChg>
      <pc:sldChg chg="mod modShow">
        <pc:chgData name="de-Jesus-Oliveira Victor-Adriel" userId="S::vdejesus@fhstp.ac.at::a708fc36-3c1b-42ab-b5e9-2e1fa3c6605e" providerId="AD" clId="Web-{133E0952-577C-1721-ABD0-B19AACBC8034}" dt="2023-06-02T15:51:01.696" v="2"/>
        <pc:sldMkLst>
          <pc:docMk/>
          <pc:sldMk cId="870581511" sldId="270"/>
        </pc:sldMkLst>
      </pc:sldChg>
      <pc:sldChg chg="mod modShow">
        <pc:chgData name="de-Jesus-Oliveira Victor-Adriel" userId="S::vdejesus@fhstp.ac.at::a708fc36-3c1b-42ab-b5e9-2e1fa3c6605e" providerId="AD" clId="Web-{133E0952-577C-1721-ABD0-B19AACBC8034}" dt="2023-06-02T15:51:04.165" v="3"/>
        <pc:sldMkLst>
          <pc:docMk/>
          <pc:sldMk cId="3240356758" sldId="282"/>
        </pc:sldMkLst>
      </pc:sldChg>
      <pc:sldChg chg="del">
        <pc:chgData name="de-Jesus-Oliveira Victor-Adriel" userId="S::vdejesus@fhstp.ac.at::a708fc36-3c1b-42ab-b5e9-2e1fa3c6605e" providerId="AD" clId="Web-{133E0952-577C-1721-ABD0-B19AACBC8034}" dt="2023-06-02T15:50:10.554" v="0"/>
        <pc:sldMkLst>
          <pc:docMk/>
          <pc:sldMk cId="3073174784" sldId="286"/>
        </pc:sldMkLst>
      </pc:sldChg>
    </pc:docChg>
  </pc:docChgLst>
  <pc:docChgLst>
    <pc:chgData name="de-Jesus-Oliveira Victor-Adriel" userId="S::vdejesus@fhstp.ac.at::a708fc36-3c1b-42ab-b5e9-2e1fa3c6605e" providerId="AD" clId="Web-{FDD74AD0-F5C0-4C6F-327D-5BC702074884}"/>
    <pc:docChg chg="modSld">
      <pc:chgData name="de-Jesus-Oliveira Victor-Adriel" userId="S::vdejesus@fhstp.ac.at::a708fc36-3c1b-42ab-b5e9-2e1fa3c6605e" providerId="AD" clId="Web-{FDD74AD0-F5C0-4C6F-327D-5BC702074884}" dt="2023-06-02T15:59:42.472" v="9"/>
      <pc:docMkLst>
        <pc:docMk/>
      </pc:docMkLst>
      <pc:sldChg chg="mod modShow">
        <pc:chgData name="de-Jesus-Oliveira Victor-Adriel" userId="S::vdejesus@fhstp.ac.at::a708fc36-3c1b-42ab-b5e9-2e1fa3c6605e" providerId="AD" clId="Web-{FDD74AD0-F5C0-4C6F-327D-5BC702074884}" dt="2023-06-02T15:59:03.047" v="6"/>
        <pc:sldMkLst>
          <pc:docMk/>
          <pc:sldMk cId="3797596492" sldId="268"/>
        </pc:sldMkLst>
      </pc:sldChg>
      <pc:sldChg chg="mod modShow">
        <pc:chgData name="de-Jesus-Oliveira Victor-Adriel" userId="S::vdejesus@fhstp.ac.at::a708fc36-3c1b-42ab-b5e9-2e1fa3c6605e" providerId="AD" clId="Web-{FDD74AD0-F5C0-4C6F-327D-5BC702074884}" dt="2023-06-02T15:58:49.890" v="5"/>
        <pc:sldMkLst>
          <pc:docMk/>
          <pc:sldMk cId="339145208" sldId="269"/>
        </pc:sldMkLst>
      </pc:sldChg>
      <pc:sldChg chg="mod modShow">
        <pc:chgData name="de-Jesus-Oliveira Victor-Adriel" userId="S::vdejesus@fhstp.ac.at::a708fc36-3c1b-42ab-b5e9-2e1fa3c6605e" providerId="AD" clId="Web-{FDD74AD0-F5C0-4C6F-327D-5BC702074884}" dt="2023-06-02T15:59:39.159" v="8"/>
        <pc:sldMkLst>
          <pc:docMk/>
          <pc:sldMk cId="870581511" sldId="270"/>
        </pc:sldMkLst>
      </pc:sldChg>
      <pc:sldChg chg="mod modShow">
        <pc:chgData name="de-Jesus-Oliveira Victor-Adriel" userId="S::vdejesus@fhstp.ac.at::a708fc36-3c1b-42ab-b5e9-2e1fa3c6605e" providerId="AD" clId="Web-{FDD74AD0-F5C0-4C6F-327D-5BC702074884}" dt="2023-06-02T15:59:42.472" v="9"/>
        <pc:sldMkLst>
          <pc:docMk/>
          <pc:sldMk cId="3240356758" sldId="282"/>
        </pc:sldMkLst>
      </pc:sldChg>
    </pc:docChg>
  </pc:docChgLst>
  <pc:docChgLst>
    <pc:chgData name="de-Jesus-Oliveira Victor-Adriel" userId="S::vdejesus@fhstp.ac.at::a708fc36-3c1b-42ab-b5e9-2e1fa3c6605e" providerId="AD" clId="Web-{FE27680B-40D0-1842-8C86-E2F4FEDCC7FE}"/>
    <pc:docChg chg="addSld modSld sldOrd modSection">
      <pc:chgData name="de-Jesus-Oliveira Victor-Adriel" userId="S::vdejesus@fhstp.ac.at::a708fc36-3c1b-42ab-b5e9-2e1fa3c6605e" providerId="AD" clId="Web-{FE27680B-40D0-1842-8C86-E2F4FEDCC7FE}" dt="2023-06-02T15:49:33.365" v="7"/>
      <pc:docMkLst>
        <pc:docMk/>
      </pc:docMkLst>
      <pc:sldChg chg="mod modShow">
        <pc:chgData name="de-Jesus-Oliveira Victor-Adriel" userId="S::vdejesus@fhstp.ac.at::a708fc36-3c1b-42ab-b5e9-2e1fa3c6605e" providerId="AD" clId="Web-{FE27680B-40D0-1842-8C86-E2F4FEDCC7FE}" dt="2023-06-02T15:46:54.609" v="3"/>
        <pc:sldMkLst>
          <pc:docMk/>
          <pc:sldMk cId="339145208" sldId="269"/>
        </pc:sldMkLst>
      </pc:sldChg>
      <pc:sldChg chg="mod ord modShow">
        <pc:chgData name="de-Jesus-Oliveira Victor-Adriel" userId="S::vdejesus@fhstp.ac.at::a708fc36-3c1b-42ab-b5e9-2e1fa3c6605e" providerId="AD" clId="Web-{FE27680B-40D0-1842-8C86-E2F4FEDCC7FE}" dt="2023-06-02T15:47:41.579" v="4"/>
        <pc:sldMkLst>
          <pc:docMk/>
          <pc:sldMk cId="870581511" sldId="270"/>
        </pc:sldMkLst>
      </pc:sldChg>
      <pc:sldChg chg="ord">
        <pc:chgData name="de-Jesus-Oliveira Victor-Adriel" userId="S::vdejesus@fhstp.ac.at::a708fc36-3c1b-42ab-b5e9-2e1fa3c6605e" providerId="AD" clId="Web-{FE27680B-40D0-1842-8C86-E2F4FEDCC7FE}" dt="2023-06-02T15:46:23.639" v="2"/>
        <pc:sldMkLst>
          <pc:docMk/>
          <pc:sldMk cId="3240356758" sldId="282"/>
        </pc:sldMkLst>
      </pc:sldChg>
      <pc:sldChg chg="delSp add replId">
        <pc:chgData name="de-Jesus-Oliveira Victor-Adriel" userId="S::vdejesus@fhstp.ac.at::a708fc36-3c1b-42ab-b5e9-2e1fa3c6605e" providerId="AD" clId="Web-{FE27680B-40D0-1842-8C86-E2F4FEDCC7FE}" dt="2023-06-02T15:49:33.365" v="7"/>
        <pc:sldMkLst>
          <pc:docMk/>
          <pc:sldMk cId="3073174784" sldId="286"/>
        </pc:sldMkLst>
        <pc:spChg chg="del">
          <ac:chgData name="de-Jesus-Oliveira Victor-Adriel" userId="S::vdejesus@fhstp.ac.at::a708fc36-3c1b-42ab-b5e9-2e1fa3c6605e" providerId="AD" clId="Web-{FE27680B-40D0-1842-8C86-E2F4FEDCC7FE}" dt="2023-06-02T15:49:31.786" v="6"/>
          <ac:spMkLst>
            <pc:docMk/>
            <pc:sldMk cId="3073174784" sldId="286"/>
            <ac:spMk id="2" creationId="{36F7C832-7D7F-40CB-9479-79BC46A793B9}"/>
          </ac:spMkLst>
        </pc:spChg>
        <pc:spChg chg="del">
          <ac:chgData name="de-Jesus-Oliveira Victor-Adriel" userId="S::vdejesus@fhstp.ac.at::a708fc36-3c1b-42ab-b5e9-2e1fa3c6605e" providerId="AD" clId="Web-{FE27680B-40D0-1842-8C86-E2F4FEDCC7FE}" dt="2023-06-02T15:49:33.365" v="7"/>
          <ac:spMkLst>
            <pc:docMk/>
            <pc:sldMk cId="3073174784" sldId="286"/>
            <ac:spMk id="3" creationId="{7D4C175C-6EE5-31C1-53D5-E2893205790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02.06.2023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02.06.2023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02.06.2023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02.06.2023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39.svg"/><Relationship Id="rId4" Type="http://schemas.openxmlformats.org/officeDocument/2006/relationships/image" Target="../media/image28.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39.svg"/><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965753"/>
            <a:ext cx="4497388"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Central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Tendency</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other</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entries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5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2797182" cy="246221"/>
          </a:xfrm>
          <a:prstGeom prst="rect">
            <a:avLst/>
          </a:prstGeom>
          <a:noFill/>
        </p:spPr>
        <p:txBody>
          <a:bodyPr wrap="square">
            <a:spAutoFit/>
          </a:bodyPr>
          <a:lstStyle/>
          <a:p>
            <a:r>
              <a:rPr lang="en-GB" sz="1000" dirty="0">
                <a:solidFill>
                  <a:srgbClr val="00B050"/>
                </a:solidFill>
                <a:latin typeface="Pangolin" panose="00000500000000000000" pitchFamily="2" charset="0"/>
              </a:rPr>
              <a:t># Install it only the first time using the library</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65597" y="598600"/>
            <a:ext cx="1956829" cy="1015663"/>
          </a:xfrm>
          <a:prstGeom prst="rect">
            <a:avLst/>
          </a:prstGeom>
          <a:noFill/>
        </p:spPr>
        <p:txBody>
          <a:bodyPr wrap="square">
            <a:spAutoFit/>
          </a:bodyPr>
          <a:lstStyle/>
          <a:p>
            <a:pPr algn="ctr"/>
            <a:r>
              <a:rPr lang="de-DE" sz="1000" dirty="0" err="1">
                <a:latin typeface="Pangolin" panose="00000500000000000000" pitchFamily="2" charset="0"/>
              </a:rPr>
              <a:t>Programming</a:t>
            </a:r>
            <a:r>
              <a:rPr lang="de-DE" sz="1000" dirty="0">
                <a:latin typeface="Pangolin" panose="00000500000000000000" pitchFamily="2" charset="0"/>
              </a:rPr>
              <a:t> </a:t>
            </a:r>
            <a:r>
              <a:rPr lang="de-DE" sz="1000" dirty="0" err="1">
                <a:latin typeface="Pangolin" panose="00000500000000000000" pitchFamily="2" charset="0"/>
              </a:rPr>
              <a:t>languages</a:t>
            </a:r>
            <a:r>
              <a:rPr lang="de-DE" sz="1000" dirty="0">
                <a:latin typeface="Pangolin" panose="00000500000000000000" pitchFamily="2" charset="0"/>
              </a:rPr>
              <a:t> like </a:t>
            </a:r>
            <a:r>
              <a:rPr lang="de-DE" sz="1000" b="1" dirty="0">
                <a:highlight>
                  <a:srgbClr val="C0C0C0"/>
                </a:highlight>
                <a:latin typeface="Pangolin" panose="00000500000000000000" pitchFamily="2" charset="0"/>
              </a:rPr>
              <a:t>R</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help</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calculate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attributes</a:t>
            </a:r>
            <a:r>
              <a:rPr lang="de-DE" sz="1000" dirty="0">
                <a:latin typeface="Pangolin" panose="00000500000000000000" pitchFamily="2" charset="0"/>
              </a:rPr>
              <a:t> in large </a:t>
            </a:r>
            <a:r>
              <a:rPr lang="de-DE" sz="1000" dirty="0" err="1">
                <a:latin typeface="Pangolin" panose="00000500000000000000" pitchFamily="2" charset="0"/>
              </a:rPr>
              <a:t>datasets</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R </a:t>
            </a:r>
            <a:r>
              <a:rPr lang="de-DE" sz="1000" dirty="0" err="1">
                <a:latin typeface="Pangolin" panose="00000500000000000000" pitchFamily="2" charset="0"/>
              </a:rPr>
              <a:t>libraries</a:t>
            </a:r>
            <a:r>
              <a:rPr lang="de-DE" sz="1000" dirty="0">
                <a:latin typeface="Pangolin" panose="00000500000000000000" pitchFamily="2" charset="0"/>
              </a:rPr>
              <a:t>, like </a:t>
            </a:r>
            <a:r>
              <a:rPr lang="de-DE" sz="1000" b="1" dirty="0" err="1">
                <a:highlight>
                  <a:srgbClr val="C0C0C0"/>
                </a:highlight>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quickly</a:t>
            </a:r>
            <a:r>
              <a:rPr lang="de-DE" sz="1000" dirty="0">
                <a:latin typeface="Pangolin" panose="00000500000000000000" pitchFamily="2" charset="0"/>
              </a:rPr>
              <a:t> </a:t>
            </a:r>
            <a:r>
              <a:rPr lang="de-DE" sz="1000" dirty="0" err="1">
                <a:latin typeface="Pangolin" panose="00000500000000000000" pitchFamily="2" charset="0"/>
              </a:rPr>
              <a:t>visualize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622410" y="582837"/>
            <a:ext cx="1956829" cy="1015663"/>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access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datasets</a:t>
            </a:r>
            <a:r>
              <a:rPr lang="de-DE" sz="1000" dirty="0">
                <a:latin typeface="Pangolin" panose="00000500000000000000" pitchFamily="2" charset="0"/>
              </a:rPr>
              <a:t> such </a:t>
            </a:r>
            <a:r>
              <a:rPr lang="de-DE" sz="1000" dirty="0" err="1">
                <a:latin typeface="Pangolin" panose="00000500000000000000" pitchFamily="2" charset="0"/>
              </a:rPr>
              <a:t>as</a:t>
            </a:r>
            <a:r>
              <a:rPr lang="de-DE" sz="1000" dirty="0">
                <a:latin typeface="Pangolin" panose="00000500000000000000" pitchFamily="2" charset="0"/>
              </a:rPr>
              <a:t> </a:t>
            </a:r>
            <a:r>
              <a:rPr lang="de-DE" sz="1000" b="1" dirty="0" err="1">
                <a:highlight>
                  <a:srgbClr val="C0C0C0"/>
                </a:highlight>
                <a:latin typeface="Pangolin" panose="00000500000000000000" pitchFamily="2" charset="0"/>
              </a:rPr>
              <a:t>mpg</a:t>
            </a:r>
            <a:r>
              <a:rPr lang="en-GB" sz="1000" dirty="0">
                <a:latin typeface="Pangolin" panose="00000500000000000000" pitchFamily="2" charset="0"/>
              </a:rPr>
              <a:t> with fuel economy data. It includes 11 attributes, such as car model, year of manufacture, and highway miles per gallon (</a:t>
            </a:r>
            <a:r>
              <a:rPr lang="en-GB" sz="1000" dirty="0" err="1">
                <a:latin typeface="Pangolin" panose="00000500000000000000" pitchFamily="2" charset="0"/>
              </a:rPr>
              <a:t>hwy</a:t>
            </a:r>
            <a:r>
              <a:rPr lang="en-GB"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400110"/>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b="1" dirty="0" err="1">
                <a:highlight>
                  <a:srgbClr val="C0C0C0"/>
                </a:highlight>
                <a:latin typeface="Pangolin" panose="00000500000000000000" pitchFamily="2" charset="0"/>
              </a:rPr>
              <a:t>ggplot</a:t>
            </a:r>
            <a:r>
              <a:rPr lang="de-DE" sz="1000" dirty="0">
                <a:latin typeface="Pangolin" panose="00000500000000000000" pitchFamily="2" charset="0"/>
              </a:rPr>
              <a:t>, </a:t>
            </a:r>
            <a:r>
              <a:rPr lang="de-DE" sz="1000" dirty="0" err="1">
                <a:latin typeface="Pangolin" panose="00000500000000000000" pitchFamily="2" charset="0"/>
              </a:rPr>
              <a:t>which</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included</a:t>
            </a:r>
            <a:r>
              <a:rPr lang="de-DE" sz="1000" dirty="0">
                <a:latin typeface="Pangolin" panose="00000500000000000000" pitchFamily="2" charset="0"/>
              </a:rPr>
              <a:t> in </a:t>
            </a:r>
            <a:r>
              <a:rPr lang="de-DE" sz="1000" dirty="0" err="1">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visualize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of</a:t>
            </a:r>
            <a:r>
              <a:rPr lang="de-DE" sz="1000" dirty="0">
                <a:latin typeface="Pangolin" panose="00000500000000000000" pitchFamily="2" charset="0"/>
              </a:rPr>
              <a:t> </a:t>
            </a:r>
            <a:r>
              <a:rPr lang="en-GB" sz="1000" dirty="0">
                <a:latin typeface="Pangolin" panose="00000500000000000000" pitchFamily="2" charset="0"/>
              </a:rPr>
              <a:t>highway miles per gallon (</a:t>
            </a:r>
            <a:r>
              <a:rPr lang="en-GB" sz="1000" dirty="0" err="1">
                <a:latin typeface="Pangolin" panose="00000500000000000000" pitchFamily="2" charset="0"/>
              </a:rPr>
              <a:t>hwy</a:t>
            </a:r>
            <a:r>
              <a:rPr lang="en-GB" sz="1000" dirty="0">
                <a:latin typeface="Pangolin" panose="00000500000000000000" pitchFamily="2" charset="0"/>
              </a:rPr>
              <a:t>)</a:t>
            </a:r>
            <a:r>
              <a:rPr lang="de-DE" sz="1000" dirty="0">
                <a:latin typeface="Pangolin" panose="00000500000000000000" pitchFamily="2" charset="0"/>
              </a:rPr>
              <a:t> </a:t>
            </a:r>
            <a:r>
              <a:rPr lang="de-DE" sz="1000" dirty="0" err="1">
                <a:latin typeface="Pangolin" panose="00000500000000000000" pitchFamily="2" charset="0"/>
              </a:rPr>
              <a:t>using</a:t>
            </a:r>
            <a:r>
              <a:rPr lang="de-DE" sz="1000" dirty="0">
                <a:latin typeface="Pangolin" panose="00000500000000000000" pitchFamily="2" charset="0"/>
              </a:rPr>
              <a:t> a </a:t>
            </a:r>
            <a:r>
              <a:rPr lang="de-DE" sz="1000" dirty="0" err="1">
                <a:latin typeface="Pangolin" panose="00000500000000000000" pitchFamily="2" charset="0"/>
              </a:rPr>
              <a:t>histogram</a:t>
            </a:r>
            <a:r>
              <a:rPr lang="de-DE" sz="1000" dirty="0">
                <a:latin typeface="Pangolin" panose="00000500000000000000" pitchFamily="2" charset="0"/>
              </a:rPr>
              <a:t>, a </a:t>
            </a:r>
            <a:r>
              <a:rPr lang="de-DE" sz="1000" dirty="0" err="1">
                <a:latin typeface="Pangolin" panose="00000500000000000000" pitchFamily="2" charset="0"/>
              </a:rPr>
              <a:t>density</a:t>
            </a:r>
            <a:r>
              <a:rPr lang="de-DE" sz="1000" dirty="0">
                <a:latin typeface="Pangolin" panose="00000500000000000000" pitchFamily="2" charset="0"/>
              </a:rPr>
              <a:t> </a:t>
            </a:r>
            <a:r>
              <a:rPr lang="de-DE" sz="1000" dirty="0" err="1">
                <a:latin typeface="Pangolin" panose="00000500000000000000" pitchFamily="2" charset="0"/>
              </a:rPr>
              <a:t>curve</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both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de-DE" sz="1000" dirty="0">
                <a:latin typeface="Pangolin" panose="00000500000000000000" pitchFamily="2" charset="0"/>
              </a:rPr>
              <a:t>R </a:t>
            </a:r>
            <a:r>
              <a:rPr lang="de-DE" sz="1000" dirty="0" err="1">
                <a:latin typeface="Pangolin" panose="00000500000000000000" pitchFamily="2" charset="0"/>
              </a:rPr>
              <a:t>includes</a:t>
            </a:r>
            <a:r>
              <a:rPr lang="de-DE" sz="1000" dirty="0">
                <a:latin typeface="Pangolin" panose="00000500000000000000" pitchFamily="2" charset="0"/>
              </a:rPr>
              <a:t> native </a:t>
            </a:r>
            <a:r>
              <a:rPr lang="de-DE" sz="1000" dirty="0" err="1">
                <a:latin typeface="Pangolin" panose="00000500000000000000" pitchFamily="2" charset="0"/>
              </a:rPr>
              <a:t>functions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calculate</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and median. </a:t>
            </a:r>
            <a:br>
              <a:rPr lang="de-DE" sz="1000" dirty="0">
                <a:latin typeface="Pangolin" panose="00000500000000000000" pitchFamily="2" charset="0"/>
              </a:rPr>
            </a:b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build</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own </a:t>
            </a:r>
            <a:r>
              <a:rPr lang="de-DE" sz="1000" dirty="0" err="1">
                <a:latin typeface="Pangolin" panose="00000500000000000000" pitchFamily="2" charset="0"/>
              </a:rPr>
              <a:t>function</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br>
              <a:rPr lang="de-DE" sz="1000" dirty="0">
                <a:latin typeface="Pangolin" panose="00000500000000000000" pitchFamily="2" charset="0"/>
              </a:rPr>
            </a:b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br>
              <a:rPr lang="de-DE" sz="1000" dirty="0">
                <a:latin typeface="Pangolin" panose="00000500000000000000" pitchFamily="2" charset="0"/>
              </a:rPr>
            </a:br>
            <a:r>
              <a:rPr lang="de-DE" sz="1000" dirty="0" err="1">
                <a:latin typeface="Pangolin" panose="00000500000000000000" pitchFamily="2" charset="0"/>
              </a:rPr>
              <a:t>from</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library</a:t>
            </a:r>
            <a:r>
              <a:rPr lang="de-DE" sz="1000" dirty="0">
                <a:latin typeface="Pangolin" panose="00000500000000000000" pitchFamily="2" charset="0"/>
              </a:rPr>
              <a:t> </a:t>
            </a:r>
            <a:r>
              <a:rPr lang="de-DE" sz="1000" dirty="0" err="1">
                <a:latin typeface="Pangolin" panose="00000500000000000000" pitchFamily="2" charset="0"/>
              </a:rPr>
              <a:t>modeest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29363"/>
          <a:stretch/>
        </p:blipFill>
        <p:spPr>
          <a:xfrm>
            <a:off x="0" y="307"/>
            <a:ext cx="6858000" cy="6996868"/>
          </a:xfrm>
          <a:prstGeom prst="rect">
            <a:avLst/>
          </a:prstGeom>
        </p:spPr>
      </p:pic>
      <p:pic>
        <p:nvPicPr>
          <p:cNvPr id="25" name="Picture 24">
            <a:extLst>
              <a:ext uri="{FF2B5EF4-FFF2-40B4-BE49-F238E27FC236}">
                <a16:creationId xmlns:a16="http://schemas.microsoft.com/office/drawing/2014/main" id="{02553E4E-605E-44AC-A9DB-EFF05BCCC11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4775"/>
          <a:stretch/>
        </p:blipFill>
        <p:spPr>
          <a:xfrm>
            <a:off x="254001" y="9433131"/>
            <a:ext cx="5454650" cy="261742"/>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32999"/>
          <a:stretch/>
        </p:blipFill>
        <p:spPr>
          <a:xfrm>
            <a:off x="0" y="307"/>
            <a:ext cx="6858000" cy="6636713"/>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232306" y="6723062"/>
            <a:ext cx="6400269"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grpSp>
        <p:nvGrpSpPr>
          <p:cNvPr id="32" name="Group 31">
            <a:extLst>
              <a:ext uri="{FF2B5EF4-FFF2-40B4-BE49-F238E27FC236}">
                <a16:creationId xmlns:a16="http://schemas.microsoft.com/office/drawing/2014/main" id="{AB89C6CE-590E-AC98-3F83-E8B6B778342E}"/>
              </a:ext>
              <a:ext uri="{C183D7F6-B498-43B3-948B-1728B52AA6E4}">
                <adec:decorative xmlns:adec="http://schemas.microsoft.com/office/drawing/2017/decorative" val="1"/>
              </a:ext>
            </a:extLst>
          </p:cNvPr>
          <p:cNvGrpSpPr/>
          <p:nvPr/>
        </p:nvGrpSpPr>
        <p:grpSpPr>
          <a:xfrm>
            <a:off x="351902" y="2374025"/>
            <a:ext cx="1797422" cy="534773"/>
            <a:chOff x="327104" y="1893217"/>
            <a:chExt cx="1797422" cy="534773"/>
          </a:xfrm>
        </p:grpSpPr>
        <p:grpSp>
          <p:nvGrpSpPr>
            <p:cNvPr id="29" name="Group 28">
              <a:extLst>
                <a:ext uri="{FF2B5EF4-FFF2-40B4-BE49-F238E27FC236}">
                  <a16:creationId xmlns:a16="http://schemas.microsoft.com/office/drawing/2014/main" id="{731EE240-E305-4329-7FAB-F68ED979903D}"/>
                </a:ext>
              </a:extLst>
            </p:cNvPr>
            <p:cNvGrpSpPr/>
            <p:nvPr/>
          </p:nvGrpSpPr>
          <p:grpSpPr>
            <a:xfrm>
              <a:off x="448474" y="1893217"/>
              <a:ext cx="1467796" cy="303950"/>
              <a:chOff x="557059" y="1939358"/>
              <a:chExt cx="1467796" cy="303950"/>
            </a:xfrm>
          </p:grpSpPr>
          <p:pic>
            <p:nvPicPr>
              <p:cNvPr id="16" name="Grafik 71">
                <a:extLst>
                  <a:ext uri="{FF2B5EF4-FFF2-40B4-BE49-F238E27FC236}">
                    <a16:creationId xmlns:a16="http://schemas.microsoft.com/office/drawing/2014/main" id="{25CB63A8-822C-F971-AF3A-98CD4AD2F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59" y="1939359"/>
                <a:ext cx="858991" cy="303949"/>
              </a:xfrm>
              <a:prstGeom prst="rect">
                <a:avLst/>
              </a:prstGeom>
            </p:spPr>
          </p:pic>
          <p:pic>
            <p:nvPicPr>
              <p:cNvPr id="27" name="Grafik 71">
                <a:extLst>
                  <a:ext uri="{FF2B5EF4-FFF2-40B4-BE49-F238E27FC236}">
                    <a16:creationId xmlns:a16="http://schemas.microsoft.com/office/drawing/2014/main" id="{3AC0B288-C34C-A914-0065-27C4512DC373}"/>
                  </a:ext>
                </a:extLst>
              </p:cNvPr>
              <p:cNvPicPr>
                <a:picLocks noChangeAspect="1"/>
              </p:cNvPicPr>
              <p:nvPr/>
            </p:nvPicPr>
            <p:blipFill rotWithShape="1">
              <a:blip r:embed="rId5">
                <a:extLst>
                  <a:ext uri="{28A0092B-C50C-407E-A947-70E740481C1C}">
                    <a14:useLocalDpi xmlns:a14="http://schemas.microsoft.com/office/drawing/2010/main" val="0"/>
                  </a:ext>
                </a:extLst>
              </a:blip>
              <a:srcRect r="30511"/>
              <a:stretch/>
            </p:blipFill>
            <p:spPr>
              <a:xfrm>
                <a:off x="1427955" y="1939358"/>
                <a:ext cx="596900" cy="303949"/>
              </a:xfrm>
              <a:prstGeom prst="rect">
                <a:avLst/>
              </a:prstGeom>
            </p:spPr>
          </p:pic>
        </p:grpSp>
        <p:sp>
          <p:nvSpPr>
            <p:cNvPr id="31" name="Textfeld 59">
              <a:extLst>
                <a:ext uri="{FF2B5EF4-FFF2-40B4-BE49-F238E27FC236}">
                  <a16:creationId xmlns:a16="http://schemas.microsoft.com/office/drawing/2014/main" id="{34BAF24B-1DB5-596B-74C3-F59A4FB39915}"/>
                </a:ext>
              </a:extLst>
            </p:cNvPr>
            <p:cNvSpPr txBox="1"/>
            <p:nvPr/>
          </p:nvSpPr>
          <p:spPr>
            <a:xfrm>
              <a:off x="327104" y="2197158"/>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grpSp>
      <p:pic>
        <p:nvPicPr>
          <p:cNvPr id="142" name="Picture 141">
            <a:extLst>
              <a:ext uri="{FF2B5EF4-FFF2-40B4-BE49-F238E27FC236}">
                <a16:creationId xmlns:a16="http://schemas.microsoft.com/office/drawing/2014/main" id="{DE2F8D49-CA6F-F90B-FD21-679B55F43B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522978" flipH="1">
            <a:off x="2224913" y="2181891"/>
            <a:ext cx="192024" cy="335281"/>
          </a:xfrm>
          <a:prstGeom prst="rect">
            <a:avLst/>
          </a:prstGeom>
        </p:spPr>
      </p:pic>
      <p:sp>
        <p:nvSpPr>
          <p:cNvPr id="143" name="Rectangle 142">
            <a:extLst>
              <a:ext uri="{FF2B5EF4-FFF2-40B4-BE49-F238E27FC236}">
                <a16:creationId xmlns:a16="http://schemas.microsoft.com/office/drawing/2014/main" id="{984023FD-E319-958A-9EC8-70E826ACF38C}"/>
              </a:ext>
              <a:ext uri="{C183D7F6-B498-43B3-948B-1728B52AA6E4}">
                <adec:decorative xmlns:adec="http://schemas.microsoft.com/office/drawing/2017/decorative" val="1"/>
              </a:ext>
            </a:extLst>
          </p:cNvPr>
          <p:cNvSpPr/>
          <p:nvPr/>
        </p:nvSpPr>
        <p:spPr>
          <a:xfrm>
            <a:off x="2793534"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6D1360D8-B0A7-0E8B-1DDB-482094CF1BF3}"/>
              </a:ext>
              <a:ext uri="{C183D7F6-B498-43B3-948B-1728B52AA6E4}">
                <adec:decorative xmlns:adec="http://schemas.microsoft.com/office/drawing/2017/decorative" val="1"/>
              </a:ext>
            </a:extLst>
          </p:cNvPr>
          <p:cNvSpPr/>
          <p:nvPr/>
        </p:nvSpPr>
        <p:spPr>
          <a:xfrm>
            <a:off x="3924780" y="1916144"/>
            <a:ext cx="216000" cy="540000"/>
          </a:xfrm>
          <a:custGeom>
            <a:avLst/>
            <a:gdLst>
              <a:gd name="connsiteX0" fmla="*/ 0 w 216000"/>
              <a:gd name="connsiteY0" fmla="*/ 0 h 540000"/>
              <a:gd name="connsiteX1" fmla="*/ 216000 w 216000"/>
              <a:gd name="connsiteY1" fmla="*/ 0 h 540000"/>
              <a:gd name="connsiteX2" fmla="*/ 216000 w 216000"/>
              <a:gd name="connsiteY2" fmla="*/ 540000 h 540000"/>
              <a:gd name="connsiteX3" fmla="*/ 0 w 216000"/>
              <a:gd name="connsiteY3" fmla="*/ 540000 h 540000"/>
              <a:gd name="connsiteX4" fmla="*/ 0 w 21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540000" fill="none" extrusionOk="0">
                <a:moveTo>
                  <a:pt x="0" y="0"/>
                </a:moveTo>
                <a:cubicBezTo>
                  <a:pt x="94284" y="-17528"/>
                  <a:pt x="145908" y="2660"/>
                  <a:pt x="216000" y="0"/>
                </a:cubicBezTo>
                <a:cubicBezTo>
                  <a:pt x="216675" y="203987"/>
                  <a:pt x="241121" y="396660"/>
                  <a:pt x="216000" y="540000"/>
                </a:cubicBezTo>
                <a:cubicBezTo>
                  <a:pt x="159117" y="541968"/>
                  <a:pt x="93503" y="551290"/>
                  <a:pt x="0" y="540000"/>
                </a:cubicBezTo>
                <a:cubicBezTo>
                  <a:pt x="43012" y="378765"/>
                  <a:pt x="-13800" y="77041"/>
                  <a:pt x="0" y="0"/>
                </a:cubicBezTo>
                <a:close/>
              </a:path>
              <a:path w="216000" h="540000" stroke="0" extrusionOk="0">
                <a:moveTo>
                  <a:pt x="0" y="0"/>
                </a:moveTo>
                <a:cubicBezTo>
                  <a:pt x="79819" y="896"/>
                  <a:pt x="186022" y="-4439"/>
                  <a:pt x="216000" y="0"/>
                </a:cubicBezTo>
                <a:cubicBezTo>
                  <a:pt x="214628" y="231373"/>
                  <a:pt x="258687" y="390726"/>
                  <a:pt x="216000" y="540000"/>
                </a:cubicBezTo>
                <a:cubicBezTo>
                  <a:pt x="113419" y="543064"/>
                  <a:pt x="100091" y="5280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5" name="Rectangle 144">
            <a:extLst>
              <a:ext uri="{FF2B5EF4-FFF2-40B4-BE49-F238E27FC236}">
                <a16:creationId xmlns:a16="http://schemas.microsoft.com/office/drawing/2014/main" id="{7FE5D0BB-66AC-70C8-D064-F65309D23C07}"/>
              </a:ext>
              <a:ext uri="{C183D7F6-B498-43B3-948B-1728B52AA6E4}">
                <adec:decorative xmlns:adec="http://schemas.microsoft.com/office/drawing/2017/decorative" val="1"/>
              </a:ext>
            </a:extLst>
          </p:cNvPr>
          <p:cNvSpPr/>
          <p:nvPr/>
        </p:nvSpPr>
        <p:spPr>
          <a:xfrm>
            <a:off x="3359158"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6" name="Rectangle 145">
            <a:extLst>
              <a:ext uri="{FF2B5EF4-FFF2-40B4-BE49-F238E27FC236}">
                <a16:creationId xmlns:a16="http://schemas.microsoft.com/office/drawing/2014/main" id="{7923BBC3-CD1D-8475-0BFA-422B007D1832}"/>
              </a:ext>
              <a:ext uri="{C183D7F6-B498-43B3-948B-1728B52AA6E4}">
                <adec:decorative xmlns:adec="http://schemas.microsoft.com/office/drawing/2017/decorative" val="1"/>
              </a:ext>
            </a:extLst>
          </p:cNvPr>
          <p:cNvSpPr/>
          <p:nvPr/>
        </p:nvSpPr>
        <p:spPr>
          <a:xfrm>
            <a:off x="3641970" y="2096144"/>
            <a:ext cx="216000" cy="360000"/>
          </a:xfrm>
          <a:custGeom>
            <a:avLst/>
            <a:gdLst>
              <a:gd name="connsiteX0" fmla="*/ 0 w 216000"/>
              <a:gd name="connsiteY0" fmla="*/ 0 h 360000"/>
              <a:gd name="connsiteX1" fmla="*/ 216000 w 216000"/>
              <a:gd name="connsiteY1" fmla="*/ 0 h 360000"/>
              <a:gd name="connsiteX2" fmla="*/ 216000 w 216000"/>
              <a:gd name="connsiteY2" fmla="*/ 360000 h 360000"/>
              <a:gd name="connsiteX3" fmla="*/ 0 w 216000"/>
              <a:gd name="connsiteY3" fmla="*/ 360000 h 360000"/>
              <a:gd name="connsiteX4" fmla="*/ 0 w 216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360000" fill="none" extrusionOk="0">
                <a:moveTo>
                  <a:pt x="0" y="0"/>
                </a:moveTo>
                <a:cubicBezTo>
                  <a:pt x="94284" y="-17528"/>
                  <a:pt x="145908" y="2660"/>
                  <a:pt x="216000" y="0"/>
                </a:cubicBezTo>
                <a:cubicBezTo>
                  <a:pt x="232875" y="109303"/>
                  <a:pt x="192521" y="298923"/>
                  <a:pt x="216000" y="360000"/>
                </a:cubicBezTo>
                <a:cubicBezTo>
                  <a:pt x="159117" y="361968"/>
                  <a:pt x="93503" y="371290"/>
                  <a:pt x="0" y="360000"/>
                </a:cubicBezTo>
                <a:cubicBezTo>
                  <a:pt x="26812" y="292596"/>
                  <a:pt x="-30000" y="65619"/>
                  <a:pt x="0" y="0"/>
                </a:cubicBezTo>
                <a:close/>
              </a:path>
              <a:path w="216000" h="360000" stroke="0" extrusionOk="0">
                <a:moveTo>
                  <a:pt x="0" y="0"/>
                </a:moveTo>
                <a:cubicBezTo>
                  <a:pt x="79819" y="896"/>
                  <a:pt x="186022" y="-4439"/>
                  <a:pt x="216000" y="0"/>
                </a:cubicBezTo>
                <a:cubicBezTo>
                  <a:pt x="198428" y="131690"/>
                  <a:pt x="242487" y="294710"/>
                  <a:pt x="216000" y="360000"/>
                </a:cubicBezTo>
                <a:cubicBezTo>
                  <a:pt x="113419" y="363064"/>
                  <a:pt x="100091" y="348003"/>
                  <a:pt x="0" y="360000"/>
                </a:cubicBezTo>
                <a:cubicBezTo>
                  <a:pt x="-11151" y="261961"/>
                  <a:pt x="21174" y="47586"/>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7" name="Rectangle 146">
            <a:extLst>
              <a:ext uri="{FF2B5EF4-FFF2-40B4-BE49-F238E27FC236}">
                <a16:creationId xmlns:a16="http://schemas.microsoft.com/office/drawing/2014/main" id="{5ADF194A-99EF-2886-8531-1CA323496DD9}"/>
              </a:ext>
              <a:ext uri="{C183D7F6-B498-43B3-948B-1728B52AA6E4}">
                <adec:decorative xmlns:adec="http://schemas.microsoft.com/office/drawing/2017/decorative" val="1"/>
              </a:ext>
            </a:extLst>
          </p:cNvPr>
          <p:cNvSpPr/>
          <p:nvPr/>
        </p:nvSpPr>
        <p:spPr>
          <a:xfrm>
            <a:off x="3076346"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8" name="Textfeld 59">
            <a:extLst>
              <a:ext uri="{FF2B5EF4-FFF2-40B4-BE49-F238E27FC236}">
                <a16:creationId xmlns:a16="http://schemas.microsoft.com/office/drawing/2014/main" id="{5032D1E3-AEC3-E3B4-1884-5721ADD169C1}"/>
              </a:ext>
              <a:ext uri="{C183D7F6-B498-43B3-948B-1728B52AA6E4}">
                <adec:decorative xmlns:adec="http://schemas.microsoft.com/office/drawing/2017/decorative" val="1"/>
              </a:ext>
            </a:extLst>
          </p:cNvPr>
          <p:cNvSpPr txBox="1"/>
          <p:nvPr/>
        </p:nvSpPr>
        <p:spPr>
          <a:xfrm>
            <a:off x="2621963" y="2515360"/>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cxnSp>
        <p:nvCxnSpPr>
          <p:cNvPr id="150" name="Straight Connector 149">
            <a:extLst>
              <a:ext uri="{FF2B5EF4-FFF2-40B4-BE49-F238E27FC236}">
                <a16:creationId xmlns:a16="http://schemas.microsoft.com/office/drawing/2014/main" id="{5791E0A9-E08D-9D57-F73C-2143FBDC96FF}"/>
              </a:ext>
              <a:ext uri="{C183D7F6-B498-43B3-948B-1728B52AA6E4}">
                <adec:decorative xmlns:adec="http://schemas.microsoft.com/office/drawing/2017/decorative" val="1"/>
              </a:ext>
            </a:extLst>
          </p:cNvPr>
          <p:cNvCxnSpPr/>
          <p:nvPr/>
        </p:nvCxnSpPr>
        <p:spPr>
          <a:xfrm>
            <a:off x="2705100" y="2494247"/>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7EF49075-316D-AABA-A57F-44E001DC798D}"/>
              </a:ext>
              <a:ext uri="{C183D7F6-B498-43B3-948B-1728B52AA6E4}">
                <adec:decorative xmlns:adec="http://schemas.microsoft.com/office/drawing/2017/decorative" val="1"/>
              </a:ext>
            </a:extLst>
          </p:cNvPr>
          <p:cNvCxnSpPr>
            <a:cxnSpLocks/>
          </p:cNvCxnSpPr>
          <p:nvPr/>
        </p:nvCxnSpPr>
        <p:spPr>
          <a:xfrm flipV="1">
            <a:off x="2709862" y="1560770"/>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CB6E2B89-BC56-9D91-371A-B61FD47A4F26}"/>
              </a:ext>
              <a:ext uri="{C183D7F6-B498-43B3-948B-1728B52AA6E4}">
                <adec:decorative xmlns:adec="http://schemas.microsoft.com/office/drawing/2017/decorative" val="1"/>
              </a:ext>
            </a:extLst>
          </p:cNvPr>
          <p:cNvSpPr txBox="1"/>
          <p:nvPr/>
        </p:nvSpPr>
        <p:spPr>
          <a:xfrm>
            <a:off x="3082276" y="2714353"/>
            <a:ext cx="769763" cy="230832"/>
          </a:xfrm>
          <a:prstGeom prst="rect">
            <a:avLst/>
          </a:prstGeom>
          <a:noFill/>
        </p:spPr>
        <p:txBody>
          <a:bodyPr wrap="none" rtlCol="0">
            <a:spAutoFit/>
          </a:bodyPr>
          <a:lstStyle/>
          <a:p>
            <a:r>
              <a:rPr lang="en-GB" sz="900" dirty="0"/>
              <a:t>User Ratings</a:t>
            </a:r>
            <a:endParaRPr lang="en-AT" sz="900" dirty="0"/>
          </a:p>
        </p:txBody>
      </p:sp>
      <p:grpSp>
        <p:nvGrpSpPr>
          <p:cNvPr id="175" name="Group 174">
            <a:extLst>
              <a:ext uri="{FF2B5EF4-FFF2-40B4-BE49-F238E27FC236}">
                <a16:creationId xmlns:a16="http://schemas.microsoft.com/office/drawing/2014/main" id="{30E37072-0CC6-5661-EBD6-58F1ED0F2131}"/>
              </a:ext>
              <a:ext uri="{C183D7F6-B498-43B3-948B-1728B52AA6E4}">
                <adec:decorative xmlns:adec="http://schemas.microsoft.com/office/drawing/2017/decorative" val="1"/>
              </a:ext>
            </a:extLst>
          </p:cNvPr>
          <p:cNvGrpSpPr/>
          <p:nvPr/>
        </p:nvGrpSpPr>
        <p:grpSpPr>
          <a:xfrm>
            <a:off x="367487" y="5057055"/>
            <a:ext cx="3861806" cy="1378013"/>
            <a:chOff x="367487" y="5028477"/>
            <a:chExt cx="3861806" cy="1378013"/>
          </a:xfrm>
        </p:grpSpPr>
        <p:sp>
          <p:nvSpPr>
            <p:cNvPr id="154" name="Rectangle 153">
              <a:extLst>
                <a:ext uri="{FF2B5EF4-FFF2-40B4-BE49-F238E27FC236}">
                  <a16:creationId xmlns:a16="http://schemas.microsoft.com/office/drawing/2014/main" id="{CBF33CBD-82BD-5FA5-733B-2C33D850B279}"/>
                </a:ext>
              </a:extLst>
            </p:cNvPr>
            <p:cNvSpPr/>
            <p:nvPr/>
          </p:nvSpPr>
          <p:spPr>
            <a:xfrm>
              <a:off x="833791" y="5743851"/>
              <a:ext cx="396000" cy="180000"/>
            </a:xfrm>
            <a:custGeom>
              <a:avLst/>
              <a:gdLst>
                <a:gd name="connsiteX0" fmla="*/ 0 w 396000"/>
                <a:gd name="connsiteY0" fmla="*/ 0 h 180000"/>
                <a:gd name="connsiteX1" fmla="*/ 396000 w 396000"/>
                <a:gd name="connsiteY1" fmla="*/ 0 h 180000"/>
                <a:gd name="connsiteX2" fmla="*/ 396000 w 396000"/>
                <a:gd name="connsiteY2" fmla="*/ 180000 h 180000"/>
                <a:gd name="connsiteX3" fmla="*/ 0 w 396000"/>
                <a:gd name="connsiteY3" fmla="*/ 180000 h 180000"/>
                <a:gd name="connsiteX4" fmla="*/ 0 w 39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180000" fill="none" extrusionOk="0">
                  <a:moveTo>
                    <a:pt x="0" y="0"/>
                  </a:moveTo>
                  <a:cubicBezTo>
                    <a:pt x="176072" y="-14288"/>
                    <a:pt x="267905" y="-20020"/>
                    <a:pt x="396000" y="0"/>
                  </a:cubicBezTo>
                  <a:cubicBezTo>
                    <a:pt x="396675" y="77252"/>
                    <a:pt x="388721" y="113711"/>
                    <a:pt x="396000" y="180000"/>
                  </a:cubicBezTo>
                  <a:cubicBezTo>
                    <a:pt x="324468" y="172248"/>
                    <a:pt x="162897" y="155650"/>
                    <a:pt x="0" y="180000"/>
                  </a:cubicBezTo>
                  <a:cubicBezTo>
                    <a:pt x="10612" y="142088"/>
                    <a:pt x="-13800" y="67353"/>
                    <a:pt x="0" y="0"/>
                  </a:cubicBezTo>
                  <a:close/>
                </a:path>
                <a:path w="396000" h="180000" stroke="0" extrusionOk="0">
                  <a:moveTo>
                    <a:pt x="0" y="0"/>
                  </a:moveTo>
                  <a:cubicBezTo>
                    <a:pt x="149562" y="-15304"/>
                    <a:pt x="314964" y="-33599"/>
                    <a:pt x="396000" y="0"/>
                  </a:cubicBezTo>
                  <a:cubicBezTo>
                    <a:pt x="394628" y="84642"/>
                    <a:pt x="406287" y="114661"/>
                    <a:pt x="396000" y="180000"/>
                  </a:cubicBezTo>
                  <a:cubicBezTo>
                    <a:pt x="203359" y="147424"/>
                    <a:pt x="173805" y="1518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5" name="Rectangle 154">
              <a:extLst>
                <a:ext uri="{FF2B5EF4-FFF2-40B4-BE49-F238E27FC236}">
                  <a16:creationId xmlns:a16="http://schemas.microsoft.com/office/drawing/2014/main" id="{A065E7E1-B346-0F48-7955-78ACE811E974}"/>
                </a:ext>
              </a:extLst>
            </p:cNvPr>
            <p:cNvSpPr/>
            <p:nvPr/>
          </p:nvSpPr>
          <p:spPr>
            <a:xfrm>
              <a:off x="1548782" y="5383851"/>
              <a:ext cx="396000" cy="540000"/>
            </a:xfrm>
            <a:custGeom>
              <a:avLst/>
              <a:gdLst>
                <a:gd name="connsiteX0" fmla="*/ 0 w 396000"/>
                <a:gd name="connsiteY0" fmla="*/ 0 h 540000"/>
                <a:gd name="connsiteX1" fmla="*/ 396000 w 396000"/>
                <a:gd name="connsiteY1" fmla="*/ 0 h 540000"/>
                <a:gd name="connsiteX2" fmla="*/ 396000 w 396000"/>
                <a:gd name="connsiteY2" fmla="*/ 540000 h 540000"/>
                <a:gd name="connsiteX3" fmla="*/ 0 w 396000"/>
                <a:gd name="connsiteY3" fmla="*/ 540000 h 540000"/>
                <a:gd name="connsiteX4" fmla="*/ 0 w 39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540000" fill="none" extrusionOk="0">
                  <a:moveTo>
                    <a:pt x="0" y="0"/>
                  </a:moveTo>
                  <a:cubicBezTo>
                    <a:pt x="176072" y="-14288"/>
                    <a:pt x="267905" y="-20020"/>
                    <a:pt x="396000" y="0"/>
                  </a:cubicBezTo>
                  <a:cubicBezTo>
                    <a:pt x="396675" y="203987"/>
                    <a:pt x="421121" y="396660"/>
                    <a:pt x="396000" y="540000"/>
                  </a:cubicBezTo>
                  <a:cubicBezTo>
                    <a:pt x="324468" y="532248"/>
                    <a:pt x="162897" y="515650"/>
                    <a:pt x="0" y="540000"/>
                  </a:cubicBezTo>
                  <a:cubicBezTo>
                    <a:pt x="43012" y="378765"/>
                    <a:pt x="-13800" y="77041"/>
                    <a:pt x="0" y="0"/>
                  </a:cubicBezTo>
                  <a:close/>
                </a:path>
                <a:path w="396000" h="540000" stroke="0" extrusionOk="0">
                  <a:moveTo>
                    <a:pt x="0" y="0"/>
                  </a:moveTo>
                  <a:cubicBezTo>
                    <a:pt x="149562" y="-15304"/>
                    <a:pt x="314964" y="-33599"/>
                    <a:pt x="396000" y="0"/>
                  </a:cubicBezTo>
                  <a:cubicBezTo>
                    <a:pt x="394628" y="231373"/>
                    <a:pt x="438687" y="390726"/>
                    <a:pt x="396000" y="540000"/>
                  </a:cubicBezTo>
                  <a:cubicBezTo>
                    <a:pt x="203359" y="507424"/>
                    <a:pt x="173805" y="5118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6" name="Textfeld 59">
              <a:extLst>
                <a:ext uri="{FF2B5EF4-FFF2-40B4-BE49-F238E27FC236}">
                  <a16:creationId xmlns:a16="http://schemas.microsoft.com/office/drawing/2014/main" id="{AD589B65-82AE-283D-DED4-9E5068928230}"/>
                </a:ext>
              </a:extLst>
            </p:cNvPr>
            <p:cNvSpPr txBox="1"/>
            <p:nvPr/>
          </p:nvSpPr>
          <p:spPr>
            <a:xfrm>
              <a:off x="505855" y="5983067"/>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cxnSp>
          <p:nvCxnSpPr>
            <p:cNvPr id="157" name="Straight Connector 156">
              <a:extLst>
                <a:ext uri="{FF2B5EF4-FFF2-40B4-BE49-F238E27FC236}">
                  <a16:creationId xmlns:a16="http://schemas.microsoft.com/office/drawing/2014/main" id="{1CD3D939-9B56-9FB0-55DE-F535E0F249FB}"/>
                </a:ext>
              </a:extLst>
            </p:cNvPr>
            <p:cNvCxnSpPr/>
            <p:nvPr/>
          </p:nvCxnSpPr>
          <p:spPr>
            <a:xfrm>
              <a:off x="622333"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8FDBF65-12CD-0A45-E70E-F7754B9BACD8}"/>
                </a:ext>
              </a:extLst>
            </p:cNvPr>
            <p:cNvCxnSpPr>
              <a:cxnSpLocks/>
            </p:cNvCxnSpPr>
            <p:nvPr/>
          </p:nvCxnSpPr>
          <p:spPr>
            <a:xfrm flipV="1">
              <a:off x="627095"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0" name="Rectangle 159">
              <a:extLst>
                <a:ext uri="{FF2B5EF4-FFF2-40B4-BE49-F238E27FC236}">
                  <a16:creationId xmlns:a16="http://schemas.microsoft.com/office/drawing/2014/main" id="{03FD59AD-4FD9-6B27-E72F-B4E2C91AFBB4}"/>
                </a:ext>
              </a:extLst>
            </p:cNvPr>
            <p:cNvSpPr/>
            <p:nvPr/>
          </p:nvSpPr>
          <p:spPr>
            <a:xfrm>
              <a:off x="2650032" y="5743851"/>
              <a:ext cx="288000" cy="180000"/>
            </a:xfrm>
            <a:custGeom>
              <a:avLst/>
              <a:gdLst>
                <a:gd name="connsiteX0" fmla="*/ 0 w 288000"/>
                <a:gd name="connsiteY0" fmla="*/ 0 h 180000"/>
                <a:gd name="connsiteX1" fmla="*/ 288000 w 288000"/>
                <a:gd name="connsiteY1" fmla="*/ 0 h 180000"/>
                <a:gd name="connsiteX2" fmla="*/ 288000 w 288000"/>
                <a:gd name="connsiteY2" fmla="*/ 180000 h 180000"/>
                <a:gd name="connsiteX3" fmla="*/ 0 w 288000"/>
                <a:gd name="connsiteY3" fmla="*/ 180000 h 180000"/>
                <a:gd name="connsiteX4" fmla="*/ 0 w 288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180000" fill="none" extrusionOk="0">
                  <a:moveTo>
                    <a:pt x="0" y="0"/>
                  </a:moveTo>
                  <a:cubicBezTo>
                    <a:pt x="84007" y="-24008"/>
                    <a:pt x="154866" y="22100"/>
                    <a:pt x="288000" y="0"/>
                  </a:cubicBezTo>
                  <a:cubicBezTo>
                    <a:pt x="288675" y="77252"/>
                    <a:pt x="280721" y="113711"/>
                    <a:pt x="288000" y="180000"/>
                  </a:cubicBezTo>
                  <a:cubicBezTo>
                    <a:pt x="217840" y="188448"/>
                    <a:pt x="39689" y="158890"/>
                    <a:pt x="0" y="180000"/>
                  </a:cubicBezTo>
                  <a:cubicBezTo>
                    <a:pt x="10612" y="142088"/>
                    <a:pt x="-13800" y="67353"/>
                    <a:pt x="0" y="0"/>
                  </a:cubicBezTo>
                  <a:close/>
                </a:path>
                <a:path w="288000" h="180000" stroke="0" extrusionOk="0">
                  <a:moveTo>
                    <a:pt x="0" y="0"/>
                  </a:moveTo>
                  <a:cubicBezTo>
                    <a:pt x="34117" y="20336"/>
                    <a:pt x="227600" y="-23879"/>
                    <a:pt x="288000" y="0"/>
                  </a:cubicBezTo>
                  <a:cubicBezTo>
                    <a:pt x="286628" y="84642"/>
                    <a:pt x="298287" y="114661"/>
                    <a:pt x="288000" y="180000"/>
                  </a:cubicBezTo>
                  <a:cubicBezTo>
                    <a:pt x="149386" y="189544"/>
                    <a:pt x="48653" y="18744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61" name="Rectangle 160">
              <a:extLst>
                <a:ext uri="{FF2B5EF4-FFF2-40B4-BE49-F238E27FC236}">
                  <a16:creationId xmlns:a16="http://schemas.microsoft.com/office/drawing/2014/main" id="{CE52312E-73B9-A64E-7F00-020ECE16CE07}"/>
                </a:ext>
              </a:extLst>
            </p:cNvPr>
            <p:cNvSpPr/>
            <p:nvPr/>
          </p:nvSpPr>
          <p:spPr>
            <a:xfrm>
              <a:off x="3743174" y="5219716"/>
              <a:ext cx="288000" cy="704136"/>
            </a:xfrm>
            <a:custGeom>
              <a:avLst/>
              <a:gdLst>
                <a:gd name="connsiteX0" fmla="*/ 0 w 288000"/>
                <a:gd name="connsiteY0" fmla="*/ 0 h 704136"/>
                <a:gd name="connsiteX1" fmla="*/ 288000 w 288000"/>
                <a:gd name="connsiteY1" fmla="*/ 0 h 704136"/>
                <a:gd name="connsiteX2" fmla="*/ 288000 w 288000"/>
                <a:gd name="connsiteY2" fmla="*/ 704136 h 704136"/>
                <a:gd name="connsiteX3" fmla="*/ 0 w 288000"/>
                <a:gd name="connsiteY3" fmla="*/ 704136 h 704136"/>
                <a:gd name="connsiteX4" fmla="*/ 0 w 288000"/>
                <a:gd name="connsiteY4" fmla="*/ 0 h 70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704136" fill="none" extrusionOk="0">
                  <a:moveTo>
                    <a:pt x="0" y="0"/>
                  </a:moveTo>
                  <a:cubicBezTo>
                    <a:pt x="84007" y="-24008"/>
                    <a:pt x="154866" y="22100"/>
                    <a:pt x="288000" y="0"/>
                  </a:cubicBezTo>
                  <a:cubicBezTo>
                    <a:pt x="266446" y="89374"/>
                    <a:pt x="322342" y="473570"/>
                    <a:pt x="288000" y="704136"/>
                  </a:cubicBezTo>
                  <a:cubicBezTo>
                    <a:pt x="217840" y="712584"/>
                    <a:pt x="39689" y="683026"/>
                    <a:pt x="0" y="704136"/>
                  </a:cubicBezTo>
                  <a:cubicBezTo>
                    <a:pt x="3305" y="468301"/>
                    <a:pt x="42885" y="287285"/>
                    <a:pt x="0" y="0"/>
                  </a:cubicBezTo>
                  <a:close/>
                </a:path>
                <a:path w="288000" h="704136" stroke="0" extrusionOk="0">
                  <a:moveTo>
                    <a:pt x="0" y="0"/>
                  </a:moveTo>
                  <a:cubicBezTo>
                    <a:pt x="34117" y="20336"/>
                    <a:pt x="227600" y="-23879"/>
                    <a:pt x="288000" y="0"/>
                  </a:cubicBezTo>
                  <a:cubicBezTo>
                    <a:pt x="265855" y="242806"/>
                    <a:pt x="266062" y="562450"/>
                    <a:pt x="288000" y="704136"/>
                  </a:cubicBezTo>
                  <a:cubicBezTo>
                    <a:pt x="149386" y="713680"/>
                    <a:pt x="48653" y="711579"/>
                    <a:pt x="0" y="704136"/>
                  </a:cubicBezTo>
                  <a:cubicBezTo>
                    <a:pt x="52087" y="482358"/>
                    <a:pt x="8264" y="197635"/>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cxnSp>
          <p:nvCxnSpPr>
            <p:cNvPr id="163" name="Straight Connector 162">
              <a:extLst>
                <a:ext uri="{FF2B5EF4-FFF2-40B4-BE49-F238E27FC236}">
                  <a16:creationId xmlns:a16="http://schemas.microsoft.com/office/drawing/2014/main" id="{494C91FC-80E1-A137-BEEB-4AD40DC67023}"/>
                </a:ext>
              </a:extLst>
            </p:cNvPr>
            <p:cNvCxnSpPr/>
            <p:nvPr/>
          </p:nvCxnSpPr>
          <p:spPr>
            <a:xfrm>
              <a:off x="2571124"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998EDCC9-068E-9069-41EB-79F9E5392775}"/>
                </a:ext>
              </a:extLst>
            </p:cNvPr>
            <p:cNvCxnSpPr>
              <a:cxnSpLocks/>
            </p:cNvCxnSpPr>
            <p:nvPr/>
          </p:nvCxnSpPr>
          <p:spPr>
            <a:xfrm flipV="1">
              <a:off x="2575886"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6" name="Textfeld 59">
              <a:extLst>
                <a:ext uri="{FF2B5EF4-FFF2-40B4-BE49-F238E27FC236}">
                  <a16:creationId xmlns:a16="http://schemas.microsoft.com/office/drawing/2014/main" id="{147EE24C-3046-3FB1-5E91-48E5C06FA222}"/>
                </a:ext>
              </a:extLst>
            </p:cNvPr>
            <p:cNvSpPr txBox="1"/>
            <p:nvPr/>
          </p:nvSpPr>
          <p:spPr>
            <a:xfrm rot="16200000">
              <a:off x="37639" y="543354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7" name="Textfeld 59">
              <a:extLst>
                <a:ext uri="{FF2B5EF4-FFF2-40B4-BE49-F238E27FC236}">
                  <a16:creationId xmlns:a16="http://schemas.microsoft.com/office/drawing/2014/main" id="{29D52E2A-99C1-204D-5D57-DBB65197CF6D}"/>
                </a:ext>
              </a:extLst>
            </p:cNvPr>
            <p:cNvSpPr txBox="1"/>
            <p:nvPr/>
          </p:nvSpPr>
          <p:spPr>
            <a:xfrm rot="16200000">
              <a:off x="2008609" y="537999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8" name="Textfeld 59">
              <a:extLst>
                <a:ext uri="{FF2B5EF4-FFF2-40B4-BE49-F238E27FC236}">
                  <a16:creationId xmlns:a16="http://schemas.microsoft.com/office/drawing/2014/main" id="{E4A9BFEC-0DB9-EA4C-AB61-564A6D5717C2}"/>
                </a:ext>
              </a:extLst>
            </p:cNvPr>
            <p:cNvSpPr txBox="1"/>
            <p:nvPr/>
          </p:nvSpPr>
          <p:spPr>
            <a:xfrm>
              <a:off x="2431871" y="5991119"/>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Expert </a:t>
              </a:r>
              <a:r>
                <a:rPr lang="de-DE" sz="900" dirty="0" err="1">
                  <a:solidFill>
                    <a:schemeClr val="tx1">
                      <a:lumMod val="65000"/>
                      <a:lumOff val="35000"/>
                    </a:schemeClr>
                  </a:solidFill>
                  <a:latin typeface="Pangolin" panose="00000500000000000000" pitchFamily="2" charset="0"/>
                </a:rPr>
                <a:t>Novice</a:t>
              </a:r>
              <a:r>
                <a:rPr lang="de-DE" sz="900" dirty="0">
                  <a:solidFill>
                    <a:schemeClr val="tx1"/>
                  </a:solidFill>
                  <a:latin typeface="Pangolin" panose="00000500000000000000" pitchFamily="2" charset="0"/>
                </a:rPr>
                <a:t>    Expert </a:t>
              </a:r>
              <a:r>
                <a:rPr lang="de-DE" sz="900" dirty="0" err="1">
                  <a:solidFill>
                    <a:schemeClr val="tx1">
                      <a:lumMod val="65000"/>
                      <a:lumOff val="35000"/>
                    </a:schemeClr>
                  </a:solidFill>
                  <a:latin typeface="Pangolin" panose="00000500000000000000" pitchFamily="2" charset="0"/>
                </a:rPr>
                <a:t>Novice</a:t>
              </a:r>
              <a:endParaRPr lang="de-AT" sz="900" dirty="0">
                <a:solidFill>
                  <a:schemeClr val="tx1">
                    <a:lumMod val="65000"/>
                    <a:lumOff val="35000"/>
                  </a:schemeClr>
                </a:solidFill>
                <a:latin typeface="Pangolin" panose="00000500000000000000" pitchFamily="2" charset="0"/>
              </a:endParaRPr>
            </a:p>
          </p:txBody>
        </p:sp>
        <p:sp>
          <p:nvSpPr>
            <p:cNvPr id="170" name="Textfeld 59">
              <a:extLst>
                <a:ext uri="{FF2B5EF4-FFF2-40B4-BE49-F238E27FC236}">
                  <a16:creationId xmlns:a16="http://schemas.microsoft.com/office/drawing/2014/main" id="{7C9FB4B0-03FC-7C16-EC28-1D0DE6433B1F}"/>
                </a:ext>
              </a:extLst>
            </p:cNvPr>
            <p:cNvSpPr txBox="1"/>
            <p:nvPr/>
          </p:nvSpPr>
          <p:spPr>
            <a:xfrm>
              <a:off x="2411227" y="6175658"/>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sp>
          <p:nvSpPr>
            <p:cNvPr id="171" name="Rectangle 170">
              <a:extLst>
                <a:ext uri="{FF2B5EF4-FFF2-40B4-BE49-F238E27FC236}">
                  <a16:creationId xmlns:a16="http://schemas.microsoft.com/office/drawing/2014/main" id="{EC26EBE9-D7F5-3B6E-C2E1-B566FD1CB973}"/>
                </a:ext>
              </a:extLst>
            </p:cNvPr>
            <p:cNvSpPr/>
            <p:nvPr/>
          </p:nvSpPr>
          <p:spPr>
            <a:xfrm>
              <a:off x="2980582" y="5475501"/>
              <a:ext cx="288000" cy="448350"/>
            </a:xfrm>
            <a:custGeom>
              <a:avLst/>
              <a:gdLst>
                <a:gd name="connsiteX0" fmla="*/ 0 w 288000"/>
                <a:gd name="connsiteY0" fmla="*/ 0 h 448350"/>
                <a:gd name="connsiteX1" fmla="*/ 288000 w 288000"/>
                <a:gd name="connsiteY1" fmla="*/ 0 h 448350"/>
                <a:gd name="connsiteX2" fmla="*/ 288000 w 288000"/>
                <a:gd name="connsiteY2" fmla="*/ 448350 h 448350"/>
                <a:gd name="connsiteX3" fmla="*/ 0 w 288000"/>
                <a:gd name="connsiteY3" fmla="*/ 448350 h 448350"/>
                <a:gd name="connsiteX4" fmla="*/ 0 w 288000"/>
                <a:gd name="connsiteY4" fmla="*/ 0 h 44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448350" fill="none" extrusionOk="0">
                  <a:moveTo>
                    <a:pt x="0" y="0"/>
                  </a:moveTo>
                  <a:cubicBezTo>
                    <a:pt x="84007" y="-24008"/>
                    <a:pt x="154866" y="22100"/>
                    <a:pt x="288000" y="0"/>
                  </a:cubicBezTo>
                  <a:cubicBezTo>
                    <a:pt x="308345" y="151027"/>
                    <a:pt x="313270" y="372092"/>
                    <a:pt x="288000" y="448350"/>
                  </a:cubicBezTo>
                  <a:cubicBezTo>
                    <a:pt x="217840" y="456798"/>
                    <a:pt x="39689" y="427240"/>
                    <a:pt x="0" y="448350"/>
                  </a:cubicBezTo>
                  <a:cubicBezTo>
                    <a:pt x="-10813" y="292026"/>
                    <a:pt x="35165" y="196206"/>
                    <a:pt x="0" y="0"/>
                  </a:cubicBezTo>
                  <a:close/>
                </a:path>
                <a:path w="288000" h="448350" stroke="0" extrusionOk="0">
                  <a:moveTo>
                    <a:pt x="0" y="0"/>
                  </a:moveTo>
                  <a:cubicBezTo>
                    <a:pt x="34117" y="20336"/>
                    <a:pt x="227600" y="-23879"/>
                    <a:pt x="288000" y="0"/>
                  </a:cubicBezTo>
                  <a:cubicBezTo>
                    <a:pt x="303706" y="132089"/>
                    <a:pt x="319064" y="259161"/>
                    <a:pt x="288000" y="448350"/>
                  </a:cubicBezTo>
                  <a:cubicBezTo>
                    <a:pt x="149386" y="457894"/>
                    <a:pt x="48653" y="455793"/>
                    <a:pt x="0" y="448350"/>
                  </a:cubicBezTo>
                  <a:cubicBezTo>
                    <a:pt x="4550" y="350520"/>
                    <a:pt x="-25361" y="128146"/>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72" name="Rectangle 171">
              <a:extLst>
                <a:ext uri="{FF2B5EF4-FFF2-40B4-BE49-F238E27FC236}">
                  <a16:creationId xmlns:a16="http://schemas.microsoft.com/office/drawing/2014/main" id="{6BB821D8-A49A-1861-7854-D865D4E0C71A}"/>
                </a:ext>
              </a:extLst>
            </p:cNvPr>
            <p:cNvSpPr/>
            <p:nvPr/>
          </p:nvSpPr>
          <p:spPr>
            <a:xfrm>
              <a:off x="3418449" y="5557056"/>
              <a:ext cx="288000" cy="366796"/>
            </a:xfrm>
            <a:custGeom>
              <a:avLst/>
              <a:gdLst>
                <a:gd name="connsiteX0" fmla="*/ 0 w 288000"/>
                <a:gd name="connsiteY0" fmla="*/ 0 h 366796"/>
                <a:gd name="connsiteX1" fmla="*/ 288000 w 288000"/>
                <a:gd name="connsiteY1" fmla="*/ 0 h 366796"/>
                <a:gd name="connsiteX2" fmla="*/ 288000 w 288000"/>
                <a:gd name="connsiteY2" fmla="*/ 366796 h 366796"/>
                <a:gd name="connsiteX3" fmla="*/ 0 w 288000"/>
                <a:gd name="connsiteY3" fmla="*/ 366796 h 366796"/>
                <a:gd name="connsiteX4" fmla="*/ 0 w 288000"/>
                <a:gd name="connsiteY4" fmla="*/ 0 h 36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366796" fill="none" extrusionOk="0">
                  <a:moveTo>
                    <a:pt x="0" y="0"/>
                  </a:moveTo>
                  <a:cubicBezTo>
                    <a:pt x="84007" y="-24008"/>
                    <a:pt x="154866" y="22100"/>
                    <a:pt x="288000" y="0"/>
                  </a:cubicBezTo>
                  <a:cubicBezTo>
                    <a:pt x="297168" y="60788"/>
                    <a:pt x="281885" y="294881"/>
                    <a:pt x="288000" y="366796"/>
                  </a:cubicBezTo>
                  <a:cubicBezTo>
                    <a:pt x="217840" y="375244"/>
                    <a:pt x="39689" y="345686"/>
                    <a:pt x="0" y="366796"/>
                  </a:cubicBezTo>
                  <a:cubicBezTo>
                    <a:pt x="30940" y="287333"/>
                    <a:pt x="17489" y="158623"/>
                    <a:pt x="0" y="0"/>
                  </a:cubicBezTo>
                  <a:close/>
                </a:path>
                <a:path w="288000" h="366796" stroke="0" extrusionOk="0">
                  <a:moveTo>
                    <a:pt x="0" y="0"/>
                  </a:moveTo>
                  <a:cubicBezTo>
                    <a:pt x="34117" y="20336"/>
                    <a:pt x="227600" y="-23879"/>
                    <a:pt x="288000" y="0"/>
                  </a:cubicBezTo>
                  <a:cubicBezTo>
                    <a:pt x="264440" y="103324"/>
                    <a:pt x="276761" y="240704"/>
                    <a:pt x="288000" y="366796"/>
                  </a:cubicBezTo>
                  <a:cubicBezTo>
                    <a:pt x="149386" y="376340"/>
                    <a:pt x="48653" y="374239"/>
                    <a:pt x="0" y="366796"/>
                  </a:cubicBezTo>
                  <a:cubicBezTo>
                    <a:pt x="-6052" y="320044"/>
                    <a:pt x="508" y="176031"/>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grpSp>
      <p:sp>
        <p:nvSpPr>
          <p:cNvPr id="173" name="Textfeld 59">
            <a:extLst>
              <a:ext uri="{FF2B5EF4-FFF2-40B4-BE49-F238E27FC236}">
                <a16:creationId xmlns:a16="http://schemas.microsoft.com/office/drawing/2014/main" id="{E26DF688-2DFE-7BC5-AF28-D75A100E796F}"/>
              </a:ext>
              <a:ext uri="{C183D7F6-B498-43B3-948B-1728B52AA6E4}">
                <adec:decorative xmlns:adec="http://schemas.microsoft.com/office/drawing/2017/decorative" val="1"/>
              </a:ext>
            </a:extLst>
          </p:cNvPr>
          <p:cNvSpPr txBox="1"/>
          <p:nvPr/>
        </p:nvSpPr>
        <p:spPr>
          <a:xfrm>
            <a:off x="449830" y="4077158"/>
            <a:ext cx="1797422" cy="7848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br>
              <a:rPr lang="de-DE" sz="900" dirty="0">
                <a:latin typeface="Pangolin" panose="00000500000000000000" pitchFamily="2" charset="0"/>
              </a:rPr>
            </a:br>
            <a:endParaRPr lang="de-DE" sz="900" dirty="0">
              <a:latin typeface="Pangolin" panose="00000500000000000000" pitchFamily="2" charset="0"/>
            </a:endParaRPr>
          </a:p>
          <a:p>
            <a:pPr algn="ctr"/>
            <a:br>
              <a:rPr lang="de-DE" sz="900" dirty="0">
                <a:latin typeface="Pangolin" panose="00000500000000000000" pitchFamily="2" charset="0"/>
              </a:rPr>
            </a:br>
            <a:r>
              <a:rPr lang="de-DE" sz="900" b="1" dirty="0" err="1">
                <a:latin typeface="Pangolin" panose="00000500000000000000" pitchFamily="2" charset="0"/>
              </a:rPr>
              <a:t>Factor</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174" name="Textfeld 59">
            <a:extLst>
              <a:ext uri="{FF2B5EF4-FFF2-40B4-BE49-F238E27FC236}">
                <a16:creationId xmlns:a16="http://schemas.microsoft.com/office/drawing/2014/main" id="{149C9A28-BEB2-B13A-0DC8-3C55BC13EAFD}"/>
              </a:ext>
              <a:ext uri="{C183D7F6-B498-43B3-948B-1728B52AA6E4}">
                <adec:decorative xmlns:adec="http://schemas.microsoft.com/office/drawing/2017/decorative" val="1"/>
              </a:ext>
            </a:extLst>
          </p:cNvPr>
          <p:cNvSpPr txBox="1"/>
          <p:nvPr/>
        </p:nvSpPr>
        <p:spPr>
          <a:xfrm>
            <a:off x="2435575" y="4077157"/>
            <a:ext cx="1797422" cy="9233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and </a:t>
            </a:r>
            <a:r>
              <a:rPr lang="de-DE" sz="900" dirty="0" err="1">
                <a:latin typeface="Pangolin" panose="00000500000000000000" pitchFamily="2" charset="0"/>
              </a:rPr>
              <a:t>user</a:t>
            </a:r>
            <a:r>
              <a:rPr lang="de-DE" sz="900" dirty="0">
                <a:latin typeface="Pangolin" panose="00000500000000000000" pitchFamily="2" charset="0"/>
              </a:rPr>
              <a:t> </a:t>
            </a:r>
            <a:r>
              <a:rPr lang="de-DE" sz="900" dirty="0" err="1">
                <a:latin typeface="Pangolin" panose="00000500000000000000" pitchFamily="2" charset="0"/>
              </a:rPr>
              <a:t>expertise</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p>
          <a:p>
            <a:pPr algn="ctr"/>
            <a:br>
              <a:rPr lang="de-DE" sz="900" dirty="0">
                <a:latin typeface="Pangolin" panose="00000500000000000000" pitchFamily="2" charset="0"/>
              </a:rPr>
            </a:br>
            <a:r>
              <a:rPr lang="de-DE" sz="900" b="1" dirty="0" err="1">
                <a:latin typeface="Pangolin" panose="00000500000000000000" pitchFamily="2" charset="0"/>
              </a:rPr>
              <a:t>Factors</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and Expertise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pic>
        <p:nvPicPr>
          <p:cNvPr id="19" name="Graphic 18">
            <a:extLst>
              <a:ext uri="{FF2B5EF4-FFF2-40B4-BE49-F238E27FC236}">
                <a16:creationId xmlns:a16="http://schemas.microsoft.com/office/drawing/2014/main" id="{7DDFD030-DC86-4220-A03A-9EDE0FFCDB4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9389" y="2116789"/>
            <a:ext cx="274320" cy="274320"/>
          </a:xfrm>
          <a:prstGeom prst="rect">
            <a:avLst/>
          </a:prstGeom>
        </p:spPr>
      </p:pic>
      <p:pic>
        <p:nvPicPr>
          <p:cNvPr id="21" name="Graphic 20">
            <a:extLst>
              <a:ext uri="{FF2B5EF4-FFF2-40B4-BE49-F238E27FC236}">
                <a16:creationId xmlns:a16="http://schemas.microsoft.com/office/drawing/2014/main" id="{F0D28474-2264-41F8-8B7A-7FD56E9BBE2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155" y="2116789"/>
            <a:ext cx="274320" cy="274320"/>
          </a:xfrm>
          <a:prstGeom prst="rect">
            <a:avLst/>
          </a:prstGeom>
        </p:spPr>
      </p:pic>
      <p:pic>
        <p:nvPicPr>
          <p:cNvPr id="75" name="Graphic 74">
            <a:extLst>
              <a:ext uri="{FF2B5EF4-FFF2-40B4-BE49-F238E27FC236}">
                <a16:creationId xmlns:a16="http://schemas.microsoft.com/office/drawing/2014/main" id="{D1DAD654-5799-4784-9B73-54AAA3FDE72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271" y="2116789"/>
            <a:ext cx="274320" cy="274320"/>
          </a:xfrm>
          <a:prstGeom prst="rect">
            <a:avLst/>
          </a:prstGeom>
        </p:spPr>
      </p:pic>
      <p:pic>
        <p:nvPicPr>
          <p:cNvPr id="76" name="Graphic 75">
            <a:extLst>
              <a:ext uri="{FF2B5EF4-FFF2-40B4-BE49-F238E27FC236}">
                <a16:creationId xmlns:a16="http://schemas.microsoft.com/office/drawing/2014/main" id="{C9F96897-C253-4883-ADB8-FE4F4497C61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43039" y="1879619"/>
            <a:ext cx="274320" cy="274320"/>
          </a:xfrm>
          <a:prstGeom prst="rect">
            <a:avLst/>
          </a:prstGeom>
        </p:spPr>
      </p:pic>
      <p:pic>
        <p:nvPicPr>
          <p:cNvPr id="77" name="Graphic 76">
            <a:extLst>
              <a:ext uri="{FF2B5EF4-FFF2-40B4-BE49-F238E27FC236}">
                <a16:creationId xmlns:a16="http://schemas.microsoft.com/office/drawing/2014/main" id="{8C180C1A-5CB4-458B-AF43-DBC005F06EB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213" y="2116789"/>
            <a:ext cx="274320" cy="274320"/>
          </a:xfrm>
          <a:prstGeom prst="rect">
            <a:avLst/>
          </a:prstGeom>
        </p:spPr>
      </p:pic>
      <p:pic>
        <p:nvPicPr>
          <p:cNvPr id="78" name="Graphic 77">
            <a:extLst>
              <a:ext uri="{FF2B5EF4-FFF2-40B4-BE49-F238E27FC236}">
                <a16:creationId xmlns:a16="http://schemas.microsoft.com/office/drawing/2014/main" id="{95231C6F-9439-4F46-A57D-EA6C5B3A7B6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9329" y="2116789"/>
            <a:ext cx="274320" cy="274320"/>
          </a:xfrm>
          <a:prstGeom prst="rect">
            <a:avLst/>
          </a:prstGeom>
        </p:spPr>
      </p:pic>
      <p:pic>
        <p:nvPicPr>
          <p:cNvPr id="79" name="Graphic 78">
            <a:extLst>
              <a:ext uri="{FF2B5EF4-FFF2-40B4-BE49-F238E27FC236}">
                <a16:creationId xmlns:a16="http://schemas.microsoft.com/office/drawing/2014/main" id="{73A9B77B-490C-4B38-9040-EEB88C2990E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4717" y="1873260"/>
            <a:ext cx="274320" cy="274320"/>
          </a:xfrm>
          <a:prstGeom prst="rect">
            <a:avLst/>
          </a:prstGeom>
        </p:spPr>
      </p:pic>
      <p:pic>
        <p:nvPicPr>
          <p:cNvPr id="80" name="Graphic 79">
            <a:extLst>
              <a:ext uri="{FF2B5EF4-FFF2-40B4-BE49-F238E27FC236}">
                <a16:creationId xmlns:a16="http://schemas.microsoft.com/office/drawing/2014/main" id="{A9C90601-79CC-4302-BD66-FC9D507BFEA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9088" y="1616184"/>
            <a:ext cx="274320" cy="274320"/>
          </a:xfrm>
          <a:prstGeom prst="rect">
            <a:avLst/>
          </a:prstGeom>
        </p:spPr>
      </p:pic>
      <p:pic>
        <p:nvPicPr>
          <p:cNvPr id="28" name="Picture 27">
            <a:extLst>
              <a:ext uri="{FF2B5EF4-FFF2-40B4-BE49-F238E27FC236}">
                <a16:creationId xmlns:a16="http://schemas.microsoft.com/office/drawing/2014/main" id="{DC8B862A-6738-4F9B-B012-CBB0EB70767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4834" y="8016110"/>
            <a:ext cx="1347219" cy="1658115"/>
          </a:xfrm>
          <a:prstGeom prst="rect">
            <a:avLst/>
          </a:prstGeom>
        </p:spPr>
      </p:pic>
      <p:pic>
        <p:nvPicPr>
          <p:cNvPr id="89" name="Picture 88">
            <a:extLst>
              <a:ext uri="{FF2B5EF4-FFF2-40B4-BE49-F238E27FC236}">
                <a16:creationId xmlns:a16="http://schemas.microsoft.com/office/drawing/2014/main" id="{1C11075D-941E-4F50-8660-A4A4093373E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7867" t="65710" r="41273" b="2156"/>
          <a:stretch/>
        </p:blipFill>
        <p:spPr>
          <a:xfrm rot="5400000">
            <a:off x="5179235" y="7348553"/>
            <a:ext cx="1335088" cy="84105"/>
          </a:xfrm>
          <a:prstGeom prst="rect">
            <a:avLst/>
          </a:prstGeom>
        </p:spPr>
      </p:pic>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Reporting Data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a:latin typeface="Pangolin" panose="00000500000000000000" pitchFamily="2" charset="0"/>
              </a:rPr>
              <a:t>REPORTING ORDINAL SCALES</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1015663"/>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histograms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single</a:t>
            </a:r>
            <a:r>
              <a:rPr lang="de-DE" sz="1000" dirty="0">
                <a:latin typeface="Pangolin" panose="00000500000000000000" pitchFamily="2" charset="0"/>
              </a:rPr>
              <a:t> </a:t>
            </a:r>
            <a:r>
              <a:rPr lang="de-DE" sz="1000" dirty="0" err="1">
                <a:latin typeface="Pangolin" panose="00000500000000000000" pitchFamily="2" charset="0"/>
              </a:rPr>
              <a:t>scale</a:t>
            </a:r>
            <a:r>
              <a:rPr lang="de-DE" sz="1000" dirty="0">
                <a:latin typeface="Pangolin" panose="00000500000000000000" pitchFamily="2" charset="0"/>
              </a:rPr>
              <a:t> </a:t>
            </a:r>
            <a:r>
              <a:rPr lang="de-DE" sz="1000" dirty="0" err="1">
                <a:latin typeface="Pangolin" panose="00000500000000000000" pitchFamily="2" charset="0"/>
              </a:rPr>
              <a:t>items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Boxplots </a:t>
            </a:r>
            <a:r>
              <a:rPr lang="de-DE" sz="1000" dirty="0" err="1">
                <a:latin typeface="Pangolin" panose="00000500000000000000" pitchFamily="2" charset="0"/>
              </a:rPr>
              <a:t>are</a:t>
            </a:r>
            <a:r>
              <a:rPr lang="de-DE" sz="1000" dirty="0">
                <a:latin typeface="Pangolin" panose="00000500000000000000" pitchFamily="2" charset="0"/>
              </a:rPr>
              <a:t> also a </a:t>
            </a:r>
            <a:r>
              <a:rPr lang="de-DE" sz="1000" dirty="0" err="1">
                <a:latin typeface="Pangolin" panose="00000500000000000000" pitchFamily="2" charset="0"/>
              </a:rPr>
              <a:t>good</a:t>
            </a:r>
            <a:r>
              <a:rPr lang="de-DE" sz="1000" dirty="0">
                <a:latin typeface="Pangolin" panose="00000500000000000000" pitchFamily="2" charset="0"/>
              </a:rPr>
              <a:t> alternative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show</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CHARTS REFLECT THE TEST DESIGN</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1015663"/>
          </a:xfrm>
          <a:prstGeom prst="rect">
            <a:avLst/>
          </a:prstGeom>
          <a:noFill/>
        </p:spPr>
        <p:txBody>
          <a:bodyPr wrap="square">
            <a:spAutoFit/>
          </a:bodyPr>
          <a:lstStyle/>
          <a:p>
            <a:pPr algn="ctr"/>
            <a:r>
              <a:rPr lang="en-GB" sz="1000" dirty="0">
                <a:latin typeface="Pangolin" panose="00000500000000000000" pitchFamily="2" charset="0"/>
              </a:rPr>
              <a:t>You can easily present the comparison between the values you collected with bars and boxplots.  For factorial tests, you can group bars and boxplots according to one of the factors.</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887188" y="6925390"/>
            <a:ext cx="4055849" cy="2400657"/>
          </a:xfrm>
          <a:prstGeom prst="rect">
            <a:avLst/>
          </a:prstGeom>
          <a:noFill/>
        </p:spPr>
        <p:txBody>
          <a:bodyPr wrap="square">
            <a:spAutoFit/>
          </a:bodyPr>
          <a:lstStyle/>
          <a:p>
            <a:pPr algn="ctr"/>
            <a:r>
              <a:rPr lang="en-US" sz="1000" b="1" dirty="0">
                <a:latin typeface="Pangolin" panose="00000500000000000000" pitchFamily="2" charset="0"/>
              </a:rPr>
              <a:t>Here are some final notes to consider </a:t>
            </a:r>
            <a:br>
              <a:rPr lang="en-US" sz="1000" b="1" dirty="0">
                <a:latin typeface="Pangolin" panose="00000500000000000000" pitchFamily="2" charset="0"/>
              </a:rPr>
            </a:br>
            <a:r>
              <a:rPr lang="en-US" sz="1000" b="1" dirty="0">
                <a:latin typeface="Pangolin" panose="00000500000000000000" pitchFamily="2" charset="0"/>
              </a:rPr>
              <a:t>when reporting the data you collected:</a:t>
            </a:r>
          </a:p>
          <a:p>
            <a:pPr algn="ctr"/>
            <a:endParaRPr lang="en-US" sz="1000" dirty="0">
              <a:latin typeface="Pangolin" panose="00000500000000000000" pitchFamily="2" charset="0"/>
            </a:endParaRPr>
          </a:p>
          <a:p>
            <a:pPr algn="ctr"/>
            <a:r>
              <a:rPr lang="en-US" sz="1000" dirty="0">
                <a:latin typeface="Pangolin" panose="00000500000000000000" pitchFamily="2" charset="0"/>
              </a:rPr>
              <a:t>Descriptive statistics enable us to present the collected data in a more meaningful way. Measures of central tendency are commonly used to describe the central position of a frequency distribution. </a:t>
            </a:r>
          </a:p>
          <a:p>
            <a:pPr algn="ctr"/>
            <a:endParaRPr lang="en-US" sz="1000" dirty="0">
              <a:latin typeface="Pangolin" panose="00000500000000000000" pitchFamily="2" charset="0"/>
            </a:endParaRPr>
          </a:p>
          <a:p>
            <a:pPr algn="ctr"/>
            <a:r>
              <a:rPr lang="en-US" sz="1000" dirty="0">
                <a:latin typeface="Pangolin" panose="00000500000000000000" pitchFamily="2" charset="0"/>
              </a:rPr>
              <a:t>In addition to central tendency, measures of spread can also summarize data distribution. Such measures include </a:t>
            </a:r>
            <a:r>
              <a:rPr lang="fr-FR" sz="1000" dirty="0">
                <a:latin typeface="Pangolin" panose="00000500000000000000" pitchFamily="2" charset="0"/>
              </a:rPr>
              <a:t>range, quartiles, variance and standard </a:t>
            </a:r>
            <a:r>
              <a:rPr lang="fr-FR" sz="1000" dirty="0" err="1">
                <a:latin typeface="Pangolin" panose="00000500000000000000" pitchFamily="2" charset="0"/>
              </a:rPr>
              <a:t>deviation</a:t>
            </a:r>
            <a:r>
              <a:rPr lang="fr-FR" sz="1000" dirty="0">
                <a:latin typeface="Pangolin" panose="00000500000000000000" pitchFamily="2" charset="0"/>
              </a:rPr>
              <a:t>.</a:t>
            </a:r>
            <a:endParaRPr lang="en-US" sz="1000" dirty="0">
              <a:latin typeface="Pangolin" panose="00000500000000000000" pitchFamily="2" charset="0"/>
            </a:endParaRPr>
          </a:p>
          <a:p>
            <a:pPr algn="ctr"/>
            <a:endParaRPr lang="en-US" sz="1000" dirty="0">
              <a:latin typeface="Pangolin" panose="00000500000000000000" pitchFamily="2" charset="0"/>
            </a:endParaRPr>
          </a:p>
          <a:p>
            <a:pPr algn="ctr"/>
            <a:r>
              <a:rPr lang="en-US" sz="1000" dirty="0">
                <a:latin typeface="Pangolin" panose="00000500000000000000" pitchFamily="2" charset="0"/>
              </a:rPr>
              <a:t>Descriptive statistics alone do not allow us to make conclusions beyond the data we have </a:t>
            </a:r>
            <a:r>
              <a:rPr lang="en-US" sz="1000" dirty="0" err="1">
                <a:latin typeface="Pangolin" panose="00000500000000000000" pitchFamily="2" charset="0"/>
              </a:rPr>
              <a:t>analysed</a:t>
            </a:r>
            <a:r>
              <a:rPr lang="en-US" sz="1000" dirty="0">
                <a:latin typeface="Pangolin" panose="00000500000000000000" pitchFamily="2" charset="0"/>
              </a:rPr>
              <a:t> or reach conclusions regarding any hypotheses we might have made. For hypothesis testing, further statistical tests should be performed.</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87058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8" name="TextBox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p:nvPr/>
        </p:nvSpPr>
        <p:spPr>
          <a:xfrm>
            <a:off x="6450037" y="9662499"/>
            <a:ext cx="248786" cy="246221"/>
          </a:xfrm>
          <a:prstGeom prst="rect">
            <a:avLst/>
          </a:prstGeom>
          <a:noFill/>
        </p:spPr>
        <p:txBody>
          <a:bodyPr wrap="none" rtlCol="0" anchor="b">
            <a:spAutoFit/>
          </a:bodyPr>
          <a:lstStyle/>
          <a:p>
            <a:r>
              <a:rPr lang="en-GB" sz="1000" dirty="0">
                <a:latin typeface="Pangolin" panose="00000500000000000000" pitchFamily="2" charset="0"/>
              </a:rPr>
              <a:t>8</a:t>
            </a:r>
            <a:endParaRPr lang="en-AT" sz="1000" dirty="0">
              <a:latin typeface="Pangolin" panose="00000500000000000000" pitchFamily="2" charset="0"/>
            </a:endParaRPr>
          </a:p>
        </p:txBody>
      </p:sp>
      <p:grpSp>
        <p:nvGrpSpPr>
          <p:cNvPr id="32" name="Group 31">
            <a:extLst>
              <a:ext uri="{FF2B5EF4-FFF2-40B4-BE49-F238E27FC236}">
                <a16:creationId xmlns:a16="http://schemas.microsoft.com/office/drawing/2014/main" id="{AB89C6CE-590E-AC98-3F83-E8B6B778342E}"/>
              </a:ext>
              <a:ext uri="{C183D7F6-B498-43B3-948B-1728B52AA6E4}">
                <adec:decorative xmlns:adec="http://schemas.microsoft.com/office/drawing/2017/decorative" val="1"/>
              </a:ext>
            </a:extLst>
          </p:cNvPr>
          <p:cNvGrpSpPr/>
          <p:nvPr/>
        </p:nvGrpSpPr>
        <p:grpSpPr>
          <a:xfrm>
            <a:off x="351902" y="2374025"/>
            <a:ext cx="1797422" cy="534773"/>
            <a:chOff x="327104" y="1893217"/>
            <a:chExt cx="1797422" cy="534773"/>
          </a:xfrm>
        </p:grpSpPr>
        <p:grpSp>
          <p:nvGrpSpPr>
            <p:cNvPr id="29" name="Group 28">
              <a:extLst>
                <a:ext uri="{FF2B5EF4-FFF2-40B4-BE49-F238E27FC236}">
                  <a16:creationId xmlns:a16="http://schemas.microsoft.com/office/drawing/2014/main" id="{731EE240-E305-4329-7FAB-F68ED979903D}"/>
                </a:ext>
              </a:extLst>
            </p:cNvPr>
            <p:cNvGrpSpPr/>
            <p:nvPr/>
          </p:nvGrpSpPr>
          <p:grpSpPr>
            <a:xfrm>
              <a:off x="448474" y="1893217"/>
              <a:ext cx="1467796" cy="303950"/>
              <a:chOff x="557059" y="1939358"/>
              <a:chExt cx="1467796" cy="303950"/>
            </a:xfrm>
          </p:grpSpPr>
          <p:pic>
            <p:nvPicPr>
              <p:cNvPr id="16" name="Grafik 71">
                <a:extLst>
                  <a:ext uri="{FF2B5EF4-FFF2-40B4-BE49-F238E27FC236}">
                    <a16:creationId xmlns:a16="http://schemas.microsoft.com/office/drawing/2014/main" id="{25CB63A8-822C-F971-AF3A-98CD4AD2F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59" y="1939359"/>
                <a:ext cx="858991" cy="303949"/>
              </a:xfrm>
              <a:prstGeom prst="rect">
                <a:avLst/>
              </a:prstGeom>
            </p:spPr>
          </p:pic>
          <p:pic>
            <p:nvPicPr>
              <p:cNvPr id="27" name="Grafik 71">
                <a:extLst>
                  <a:ext uri="{FF2B5EF4-FFF2-40B4-BE49-F238E27FC236}">
                    <a16:creationId xmlns:a16="http://schemas.microsoft.com/office/drawing/2014/main" id="{3AC0B288-C34C-A914-0065-27C4512DC373}"/>
                  </a:ext>
                </a:extLst>
              </p:cNvPr>
              <p:cNvPicPr>
                <a:picLocks noChangeAspect="1"/>
              </p:cNvPicPr>
              <p:nvPr/>
            </p:nvPicPr>
            <p:blipFill rotWithShape="1">
              <a:blip r:embed="rId4">
                <a:extLst>
                  <a:ext uri="{28A0092B-C50C-407E-A947-70E740481C1C}">
                    <a14:useLocalDpi xmlns:a14="http://schemas.microsoft.com/office/drawing/2010/main" val="0"/>
                  </a:ext>
                </a:extLst>
              </a:blip>
              <a:srcRect r="30511"/>
              <a:stretch/>
            </p:blipFill>
            <p:spPr>
              <a:xfrm>
                <a:off x="1427955" y="1939358"/>
                <a:ext cx="596900" cy="303949"/>
              </a:xfrm>
              <a:prstGeom prst="rect">
                <a:avLst/>
              </a:prstGeom>
            </p:spPr>
          </p:pic>
        </p:grpSp>
        <p:sp>
          <p:nvSpPr>
            <p:cNvPr id="31" name="Textfeld 59">
              <a:extLst>
                <a:ext uri="{FF2B5EF4-FFF2-40B4-BE49-F238E27FC236}">
                  <a16:creationId xmlns:a16="http://schemas.microsoft.com/office/drawing/2014/main" id="{34BAF24B-1DB5-596B-74C3-F59A4FB39915}"/>
                </a:ext>
              </a:extLst>
            </p:cNvPr>
            <p:cNvSpPr txBox="1"/>
            <p:nvPr/>
          </p:nvSpPr>
          <p:spPr>
            <a:xfrm>
              <a:off x="327104" y="2197158"/>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grpSp>
      <p:pic>
        <p:nvPicPr>
          <p:cNvPr id="142" name="Picture 141">
            <a:extLst>
              <a:ext uri="{FF2B5EF4-FFF2-40B4-BE49-F238E27FC236}">
                <a16:creationId xmlns:a16="http://schemas.microsoft.com/office/drawing/2014/main" id="{DE2F8D49-CA6F-F90B-FD21-679B55F43BC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522978" flipH="1">
            <a:off x="2224913" y="2181891"/>
            <a:ext cx="192024" cy="335281"/>
          </a:xfrm>
          <a:prstGeom prst="rect">
            <a:avLst/>
          </a:prstGeom>
        </p:spPr>
      </p:pic>
      <p:sp>
        <p:nvSpPr>
          <p:cNvPr id="143" name="Rectangle 142">
            <a:extLst>
              <a:ext uri="{FF2B5EF4-FFF2-40B4-BE49-F238E27FC236}">
                <a16:creationId xmlns:a16="http://schemas.microsoft.com/office/drawing/2014/main" id="{984023FD-E319-958A-9EC8-70E826ACF38C}"/>
              </a:ext>
              <a:ext uri="{C183D7F6-B498-43B3-948B-1728B52AA6E4}">
                <adec:decorative xmlns:adec="http://schemas.microsoft.com/office/drawing/2017/decorative" val="1"/>
              </a:ext>
            </a:extLst>
          </p:cNvPr>
          <p:cNvSpPr/>
          <p:nvPr/>
        </p:nvSpPr>
        <p:spPr>
          <a:xfrm>
            <a:off x="2793534"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6D1360D8-B0A7-0E8B-1DDB-482094CF1BF3}"/>
              </a:ext>
              <a:ext uri="{C183D7F6-B498-43B3-948B-1728B52AA6E4}">
                <adec:decorative xmlns:adec="http://schemas.microsoft.com/office/drawing/2017/decorative" val="1"/>
              </a:ext>
            </a:extLst>
          </p:cNvPr>
          <p:cNvSpPr/>
          <p:nvPr/>
        </p:nvSpPr>
        <p:spPr>
          <a:xfrm>
            <a:off x="3924780" y="1916144"/>
            <a:ext cx="216000" cy="540000"/>
          </a:xfrm>
          <a:custGeom>
            <a:avLst/>
            <a:gdLst>
              <a:gd name="connsiteX0" fmla="*/ 0 w 216000"/>
              <a:gd name="connsiteY0" fmla="*/ 0 h 540000"/>
              <a:gd name="connsiteX1" fmla="*/ 216000 w 216000"/>
              <a:gd name="connsiteY1" fmla="*/ 0 h 540000"/>
              <a:gd name="connsiteX2" fmla="*/ 216000 w 216000"/>
              <a:gd name="connsiteY2" fmla="*/ 540000 h 540000"/>
              <a:gd name="connsiteX3" fmla="*/ 0 w 216000"/>
              <a:gd name="connsiteY3" fmla="*/ 540000 h 540000"/>
              <a:gd name="connsiteX4" fmla="*/ 0 w 21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540000" fill="none" extrusionOk="0">
                <a:moveTo>
                  <a:pt x="0" y="0"/>
                </a:moveTo>
                <a:cubicBezTo>
                  <a:pt x="94284" y="-17528"/>
                  <a:pt x="145908" y="2660"/>
                  <a:pt x="216000" y="0"/>
                </a:cubicBezTo>
                <a:cubicBezTo>
                  <a:pt x="216675" y="203987"/>
                  <a:pt x="241121" y="396660"/>
                  <a:pt x="216000" y="540000"/>
                </a:cubicBezTo>
                <a:cubicBezTo>
                  <a:pt x="159117" y="541968"/>
                  <a:pt x="93503" y="551290"/>
                  <a:pt x="0" y="540000"/>
                </a:cubicBezTo>
                <a:cubicBezTo>
                  <a:pt x="43012" y="378765"/>
                  <a:pt x="-13800" y="77041"/>
                  <a:pt x="0" y="0"/>
                </a:cubicBezTo>
                <a:close/>
              </a:path>
              <a:path w="216000" h="540000" stroke="0" extrusionOk="0">
                <a:moveTo>
                  <a:pt x="0" y="0"/>
                </a:moveTo>
                <a:cubicBezTo>
                  <a:pt x="79819" y="896"/>
                  <a:pt x="186022" y="-4439"/>
                  <a:pt x="216000" y="0"/>
                </a:cubicBezTo>
                <a:cubicBezTo>
                  <a:pt x="214628" y="231373"/>
                  <a:pt x="258687" y="390726"/>
                  <a:pt x="216000" y="540000"/>
                </a:cubicBezTo>
                <a:cubicBezTo>
                  <a:pt x="113419" y="543064"/>
                  <a:pt x="100091" y="5280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5" name="Rectangle 144">
            <a:extLst>
              <a:ext uri="{FF2B5EF4-FFF2-40B4-BE49-F238E27FC236}">
                <a16:creationId xmlns:a16="http://schemas.microsoft.com/office/drawing/2014/main" id="{7FE5D0BB-66AC-70C8-D064-F65309D23C07}"/>
              </a:ext>
              <a:ext uri="{C183D7F6-B498-43B3-948B-1728B52AA6E4}">
                <adec:decorative xmlns:adec="http://schemas.microsoft.com/office/drawing/2017/decorative" val="1"/>
              </a:ext>
            </a:extLst>
          </p:cNvPr>
          <p:cNvSpPr/>
          <p:nvPr/>
        </p:nvSpPr>
        <p:spPr>
          <a:xfrm>
            <a:off x="3359158"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6" name="Rectangle 145">
            <a:extLst>
              <a:ext uri="{FF2B5EF4-FFF2-40B4-BE49-F238E27FC236}">
                <a16:creationId xmlns:a16="http://schemas.microsoft.com/office/drawing/2014/main" id="{7923BBC3-CD1D-8475-0BFA-422B007D1832}"/>
              </a:ext>
              <a:ext uri="{C183D7F6-B498-43B3-948B-1728B52AA6E4}">
                <adec:decorative xmlns:adec="http://schemas.microsoft.com/office/drawing/2017/decorative" val="1"/>
              </a:ext>
            </a:extLst>
          </p:cNvPr>
          <p:cNvSpPr/>
          <p:nvPr/>
        </p:nvSpPr>
        <p:spPr>
          <a:xfrm>
            <a:off x="3641970" y="2096144"/>
            <a:ext cx="216000" cy="360000"/>
          </a:xfrm>
          <a:custGeom>
            <a:avLst/>
            <a:gdLst>
              <a:gd name="connsiteX0" fmla="*/ 0 w 216000"/>
              <a:gd name="connsiteY0" fmla="*/ 0 h 360000"/>
              <a:gd name="connsiteX1" fmla="*/ 216000 w 216000"/>
              <a:gd name="connsiteY1" fmla="*/ 0 h 360000"/>
              <a:gd name="connsiteX2" fmla="*/ 216000 w 216000"/>
              <a:gd name="connsiteY2" fmla="*/ 360000 h 360000"/>
              <a:gd name="connsiteX3" fmla="*/ 0 w 216000"/>
              <a:gd name="connsiteY3" fmla="*/ 360000 h 360000"/>
              <a:gd name="connsiteX4" fmla="*/ 0 w 216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360000" fill="none" extrusionOk="0">
                <a:moveTo>
                  <a:pt x="0" y="0"/>
                </a:moveTo>
                <a:cubicBezTo>
                  <a:pt x="94284" y="-17528"/>
                  <a:pt x="145908" y="2660"/>
                  <a:pt x="216000" y="0"/>
                </a:cubicBezTo>
                <a:cubicBezTo>
                  <a:pt x="232875" y="109303"/>
                  <a:pt x="192521" y="298923"/>
                  <a:pt x="216000" y="360000"/>
                </a:cubicBezTo>
                <a:cubicBezTo>
                  <a:pt x="159117" y="361968"/>
                  <a:pt x="93503" y="371290"/>
                  <a:pt x="0" y="360000"/>
                </a:cubicBezTo>
                <a:cubicBezTo>
                  <a:pt x="26812" y="292596"/>
                  <a:pt x="-30000" y="65619"/>
                  <a:pt x="0" y="0"/>
                </a:cubicBezTo>
                <a:close/>
              </a:path>
              <a:path w="216000" h="360000" stroke="0" extrusionOk="0">
                <a:moveTo>
                  <a:pt x="0" y="0"/>
                </a:moveTo>
                <a:cubicBezTo>
                  <a:pt x="79819" y="896"/>
                  <a:pt x="186022" y="-4439"/>
                  <a:pt x="216000" y="0"/>
                </a:cubicBezTo>
                <a:cubicBezTo>
                  <a:pt x="198428" y="131690"/>
                  <a:pt x="242487" y="294710"/>
                  <a:pt x="216000" y="360000"/>
                </a:cubicBezTo>
                <a:cubicBezTo>
                  <a:pt x="113419" y="363064"/>
                  <a:pt x="100091" y="348003"/>
                  <a:pt x="0" y="360000"/>
                </a:cubicBezTo>
                <a:cubicBezTo>
                  <a:pt x="-11151" y="261961"/>
                  <a:pt x="21174" y="47586"/>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7" name="Rectangle 146">
            <a:extLst>
              <a:ext uri="{FF2B5EF4-FFF2-40B4-BE49-F238E27FC236}">
                <a16:creationId xmlns:a16="http://schemas.microsoft.com/office/drawing/2014/main" id="{5ADF194A-99EF-2886-8531-1CA323496DD9}"/>
              </a:ext>
              <a:ext uri="{C183D7F6-B498-43B3-948B-1728B52AA6E4}">
                <adec:decorative xmlns:adec="http://schemas.microsoft.com/office/drawing/2017/decorative" val="1"/>
              </a:ext>
            </a:extLst>
          </p:cNvPr>
          <p:cNvSpPr/>
          <p:nvPr/>
        </p:nvSpPr>
        <p:spPr>
          <a:xfrm>
            <a:off x="3076346"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8" name="Textfeld 59">
            <a:extLst>
              <a:ext uri="{FF2B5EF4-FFF2-40B4-BE49-F238E27FC236}">
                <a16:creationId xmlns:a16="http://schemas.microsoft.com/office/drawing/2014/main" id="{5032D1E3-AEC3-E3B4-1884-5721ADD169C1}"/>
              </a:ext>
              <a:ext uri="{C183D7F6-B498-43B3-948B-1728B52AA6E4}">
                <adec:decorative xmlns:adec="http://schemas.microsoft.com/office/drawing/2017/decorative" val="1"/>
              </a:ext>
            </a:extLst>
          </p:cNvPr>
          <p:cNvSpPr txBox="1"/>
          <p:nvPr/>
        </p:nvSpPr>
        <p:spPr>
          <a:xfrm>
            <a:off x="2621963" y="2515360"/>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cxnSp>
        <p:nvCxnSpPr>
          <p:cNvPr id="150" name="Straight Connector 149">
            <a:extLst>
              <a:ext uri="{FF2B5EF4-FFF2-40B4-BE49-F238E27FC236}">
                <a16:creationId xmlns:a16="http://schemas.microsoft.com/office/drawing/2014/main" id="{5791E0A9-E08D-9D57-F73C-2143FBDC96FF}"/>
              </a:ext>
              <a:ext uri="{C183D7F6-B498-43B3-948B-1728B52AA6E4}">
                <adec:decorative xmlns:adec="http://schemas.microsoft.com/office/drawing/2017/decorative" val="1"/>
              </a:ext>
            </a:extLst>
          </p:cNvPr>
          <p:cNvCxnSpPr/>
          <p:nvPr/>
        </p:nvCxnSpPr>
        <p:spPr>
          <a:xfrm>
            <a:off x="2705100" y="2494247"/>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7EF49075-316D-AABA-A57F-44E001DC798D}"/>
              </a:ext>
              <a:ext uri="{C183D7F6-B498-43B3-948B-1728B52AA6E4}">
                <adec:decorative xmlns:adec="http://schemas.microsoft.com/office/drawing/2017/decorative" val="1"/>
              </a:ext>
            </a:extLst>
          </p:cNvPr>
          <p:cNvCxnSpPr>
            <a:cxnSpLocks/>
          </p:cNvCxnSpPr>
          <p:nvPr/>
        </p:nvCxnSpPr>
        <p:spPr>
          <a:xfrm flipV="1">
            <a:off x="2709862" y="1560770"/>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CB6E2B89-BC56-9D91-371A-B61FD47A4F26}"/>
              </a:ext>
              <a:ext uri="{C183D7F6-B498-43B3-948B-1728B52AA6E4}">
                <adec:decorative xmlns:adec="http://schemas.microsoft.com/office/drawing/2017/decorative" val="1"/>
              </a:ext>
            </a:extLst>
          </p:cNvPr>
          <p:cNvSpPr txBox="1"/>
          <p:nvPr/>
        </p:nvSpPr>
        <p:spPr>
          <a:xfrm>
            <a:off x="3082276" y="2714353"/>
            <a:ext cx="769763" cy="230832"/>
          </a:xfrm>
          <a:prstGeom prst="rect">
            <a:avLst/>
          </a:prstGeom>
          <a:noFill/>
        </p:spPr>
        <p:txBody>
          <a:bodyPr wrap="none" rtlCol="0">
            <a:spAutoFit/>
          </a:bodyPr>
          <a:lstStyle/>
          <a:p>
            <a:r>
              <a:rPr lang="en-GB" sz="900" dirty="0"/>
              <a:t>User Ratings</a:t>
            </a:r>
            <a:endParaRPr lang="en-AT" sz="900" dirty="0"/>
          </a:p>
        </p:txBody>
      </p:sp>
      <p:grpSp>
        <p:nvGrpSpPr>
          <p:cNvPr id="175" name="Group 174">
            <a:extLst>
              <a:ext uri="{FF2B5EF4-FFF2-40B4-BE49-F238E27FC236}">
                <a16:creationId xmlns:a16="http://schemas.microsoft.com/office/drawing/2014/main" id="{30E37072-0CC6-5661-EBD6-58F1ED0F2131}"/>
              </a:ext>
              <a:ext uri="{C183D7F6-B498-43B3-948B-1728B52AA6E4}">
                <adec:decorative xmlns:adec="http://schemas.microsoft.com/office/drawing/2017/decorative" val="1"/>
              </a:ext>
            </a:extLst>
          </p:cNvPr>
          <p:cNvGrpSpPr/>
          <p:nvPr/>
        </p:nvGrpSpPr>
        <p:grpSpPr>
          <a:xfrm>
            <a:off x="367487" y="5057055"/>
            <a:ext cx="3861806" cy="1378013"/>
            <a:chOff x="367487" y="5028477"/>
            <a:chExt cx="3861806" cy="1378013"/>
          </a:xfrm>
        </p:grpSpPr>
        <p:sp>
          <p:nvSpPr>
            <p:cNvPr id="154" name="Rectangle 153">
              <a:extLst>
                <a:ext uri="{FF2B5EF4-FFF2-40B4-BE49-F238E27FC236}">
                  <a16:creationId xmlns:a16="http://schemas.microsoft.com/office/drawing/2014/main" id="{CBF33CBD-82BD-5FA5-733B-2C33D850B279}"/>
                </a:ext>
              </a:extLst>
            </p:cNvPr>
            <p:cNvSpPr/>
            <p:nvPr/>
          </p:nvSpPr>
          <p:spPr>
            <a:xfrm>
              <a:off x="833791" y="5743851"/>
              <a:ext cx="396000" cy="180000"/>
            </a:xfrm>
            <a:custGeom>
              <a:avLst/>
              <a:gdLst>
                <a:gd name="connsiteX0" fmla="*/ 0 w 396000"/>
                <a:gd name="connsiteY0" fmla="*/ 0 h 180000"/>
                <a:gd name="connsiteX1" fmla="*/ 396000 w 396000"/>
                <a:gd name="connsiteY1" fmla="*/ 0 h 180000"/>
                <a:gd name="connsiteX2" fmla="*/ 396000 w 396000"/>
                <a:gd name="connsiteY2" fmla="*/ 180000 h 180000"/>
                <a:gd name="connsiteX3" fmla="*/ 0 w 396000"/>
                <a:gd name="connsiteY3" fmla="*/ 180000 h 180000"/>
                <a:gd name="connsiteX4" fmla="*/ 0 w 39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180000" fill="none" extrusionOk="0">
                  <a:moveTo>
                    <a:pt x="0" y="0"/>
                  </a:moveTo>
                  <a:cubicBezTo>
                    <a:pt x="176072" y="-14288"/>
                    <a:pt x="267905" y="-20020"/>
                    <a:pt x="396000" y="0"/>
                  </a:cubicBezTo>
                  <a:cubicBezTo>
                    <a:pt x="396675" y="77252"/>
                    <a:pt x="388721" y="113711"/>
                    <a:pt x="396000" y="180000"/>
                  </a:cubicBezTo>
                  <a:cubicBezTo>
                    <a:pt x="324468" y="172248"/>
                    <a:pt x="162897" y="155650"/>
                    <a:pt x="0" y="180000"/>
                  </a:cubicBezTo>
                  <a:cubicBezTo>
                    <a:pt x="10612" y="142088"/>
                    <a:pt x="-13800" y="67353"/>
                    <a:pt x="0" y="0"/>
                  </a:cubicBezTo>
                  <a:close/>
                </a:path>
                <a:path w="396000" h="180000" stroke="0" extrusionOk="0">
                  <a:moveTo>
                    <a:pt x="0" y="0"/>
                  </a:moveTo>
                  <a:cubicBezTo>
                    <a:pt x="149562" y="-15304"/>
                    <a:pt x="314964" y="-33599"/>
                    <a:pt x="396000" y="0"/>
                  </a:cubicBezTo>
                  <a:cubicBezTo>
                    <a:pt x="394628" y="84642"/>
                    <a:pt x="406287" y="114661"/>
                    <a:pt x="396000" y="180000"/>
                  </a:cubicBezTo>
                  <a:cubicBezTo>
                    <a:pt x="203359" y="147424"/>
                    <a:pt x="173805" y="1518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5" name="Rectangle 154">
              <a:extLst>
                <a:ext uri="{FF2B5EF4-FFF2-40B4-BE49-F238E27FC236}">
                  <a16:creationId xmlns:a16="http://schemas.microsoft.com/office/drawing/2014/main" id="{A065E7E1-B346-0F48-7955-78ACE811E974}"/>
                </a:ext>
              </a:extLst>
            </p:cNvPr>
            <p:cNvSpPr/>
            <p:nvPr/>
          </p:nvSpPr>
          <p:spPr>
            <a:xfrm>
              <a:off x="1548782" y="5383851"/>
              <a:ext cx="396000" cy="540000"/>
            </a:xfrm>
            <a:custGeom>
              <a:avLst/>
              <a:gdLst>
                <a:gd name="connsiteX0" fmla="*/ 0 w 396000"/>
                <a:gd name="connsiteY0" fmla="*/ 0 h 540000"/>
                <a:gd name="connsiteX1" fmla="*/ 396000 w 396000"/>
                <a:gd name="connsiteY1" fmla="*/ 0 h 540000"/>
                <a:gd name="connsiteX2" fmla="*/ 396000 w 396000"/>
                <a:gd name="connsiteY2" fmla="*/ 540000 h 540000"/>
                <a:gd name="connsiteX3" fmla="*/ 0 w 396000"/>
                <a:gd name="connsiteY3" fmla="*/ 540000 h 540000"/>
                <a:gd name="connsiteX4" fmla="*/ 0 w 39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540000" fill="none" extrusionOk="0">
                  <a:moveTo>
                    <a:pt x="0" y="0"/>
                  </a:moveTo>
                  <a:cubicBezTo>
                    <a:pt x="176072" y="-14288"/>
                    <a:pt x="267905" y="-20020"/>
                    <a:pt x="396000" y="0"/>
                  </a:cubicBezTo>
                  <a:cubicBezTo>
                    <a:pt x="396675" y="203987"/>
                    <a:pt x="421121" y="396660"/>
                    <a:pt x="396000" y="540000"/>
                  </a:cubicBezTo>
                  <a:cubicBezTo>
                    <a:pt x="324468" y="532248"/>
                    <a:pt x="162897" y="515650"/>
                    <a:pt x="0" y="540000"/>
                  </a:cubicBezTo>
                  <a:cubicBezTo>
                    <a:pt x="43012" y="378765"/>
                    <a:pt x="-13800" y="77041"/>
                    <a:pt x="0" y="0"/>
                  </a:cubicBezTo>
                  <a:close/>
                </a:path>
                <a:path w="396000" h="540000" stroke="0" extrusionOk="0">
                  <a:moveTo>
                    <a:pt x="0" y="0"/>
                  </a:moveTo>
                  <a:cubicBezTo>
                    <a:pt x="149562" y="-15304"/>
                    <a:pt x="314964" y="-33599"/>
                    <a:pt x="396000" y="0"/>
                  </a:cubicBezTo>
                  <a:cubicBezTo>
                    <a:pt x="394628" y="231373"/>
                    <a:pt x="438687" y="390726"/>
                    <a:pt x="396000" y="540000"/>
                  </a:cubicBezTo>
                  <a:cubicBezTo>
                    <a:pt x="203359" y="507424"/>
                    <a:pt x="173805" y="5118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6" name="Textfeld 59">
              <a:extLst>
                <a:ext uri="{FF2B5EF4-FFF2-40B4-BE49-F238E27FC236}">
                  <a16:creationId xmlns:a16="http://schemas.microsoft.com/office/drawing/2014/main" id="{AD589B65-82AE-283D-DED4-9E5068928230}"/>
                </a:ext>
              </a:extLst>
            </p:cNvPr>
            <p:cNvSpPr txBox="1"/>
            <p:nvPr/>
          </p:nvSpPr>
          <p:spPr>
            <a:xfrm>
              <a:off x="505855" y="5983067"/>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cxnSp>
          <p:nvCxnSpPr>
            <p:cNvPr id="157" name="Straight Connector 156">
              <a:extLst>
                <a:ext uri="{FF2B5EF4-FFF2-40B4-BE49-F238E27FC236}">
                  <a16:creationId xmlns:a16="http://schemas.microsoft.com/office/drawing/2014/main" id="{1CD3D939-9B56-9FB0-55DE-F535E0F249FB}"/>
                </a:ext>
              </a:extLst>
            </p:cNvPr>
            <p:cNvCxnSpPr/>
            <p:nvPr/>
          </p:nvCxnSpPr>
          <p:spPr>
            <a:xfrm>
              <a:off x="622333"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8FDBF65-12CD-0A45-E70E-F7754B9BACD8}"/>
                </a:ext>
              </a:extLst>
            </p:cNvPr>
            <p:cNvCxnSpPr>
              <a:cxnSpLocks/>
            </p:cNvCxnSpPr>
            <p:nvPr/>
          </p:nvCxnSpPr>
          <p:spPr>
            <a:xfrm flipV="1">
              <a:off x="627095"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0" name="Rectangle 159">
              <a:extLst>
                <a:ext uri="{FF2B5EF4-FFF2-40B4-BE49-F238E27FC236}">
                  <a16:creationId xmlns:a16="http://schemas.microsoft.com/office/drawing/2014/main" id="{03FD59AD-4FD9-6B27-E72F-B4E2C91AFBB4}"/>
                </a:ext>
              </a:extLst>
            </p:cNvPr>
            <p:cNvSpPr/>
            <p:nvPr/>
          </p:nvSpPr>
          <p:spPr>
            <a:xfrm>
              <a:off x="2650032" y="5743851"/>
              <a:ext cx="288000" cy="180000"/>
            </a:xfrm>
            <a:custGeom>
              <a:avLst/>
              <a:gdLst>
                <a:gd name="connsiteX0" fmla="*/ 0 w 288000"/>
                <a:gd name="connsiteY0" fmla="*/ 0 h 180000"/>
                <a:gd name="connsiteX1" fmla="*/ 288000 w 288000"/>
                <a:gd name="connsiteY1" fmla="*/ 0 h 180000"/>
                <a:gd name="connsiteX2" fmla="*/ 288000 w 288000"/>
                <a:gd name="connsiteY2" fmla="*/ 180000 h 180000"/>
                <a:gd name="connsiteX3" fmla="*/ 0 w 288000"/>
                <a:gd name="connsiteY3" fmla="*/ 180000 h 180000"/>
                <a:gd name="connsiteX4" fmla="*/ 0 w 288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180000" fill="none" extrusionOk="0">
                  <a:moveTo>
                    <a:pt x="0" y="0"/>
                  </a:moveTo>
                  <a:cubicBezTo>
                    <a:pt x="84007" y="-24008"/>
                    <a:pt x="154866" y="22100"/>
                    <a:pt x="288000" y="0"/>
                  </a:cubicBezTo>
                  <a:cubicBezTo>
                    <a:pt x="288675" y="77252"/>
                    <a:pt x="280721" y="113711"/>
                    <a:pt x="288000" y="180000"/>
                  </a:cubicBezTo>
                  <a:cubicBezTo>
                    <a:pt x="217840" y="188448"/>
                    <a:pt x="39689" y="158890"/>
                    <a:pt x="0" y="180000"/>
                  </a:cubicBezTo>
                  <a:cubicBezTo>
                    <a:pt x="10612" y="142088"/>
                    <a:pt x="-13800" y="67353"/>
                    <a:pt x="0" y="0"/>
                  </a:cubicBezTo>
                  <a:close/>
                </a:path>
                <a:path w="288000" h="180000" stroke="0" extrusionOk="0">
                  <a:moveTo>
                    <a:pt x="0" y="0"/>
                  </a:moveTo>
                  <a:cubicBezTo>
                    <a:pt x="34117" y="20336"/>
                    <a:pt x="227600" y="-23879"/>
                    <a:pt x="288000" y="0"/>
                  </a:cubicBezTo>
                  <a:cubicBezTo>
                    <a:pt x="286628" y="84642"/>
                    <a:pt x="298287" y="114661"/>
                    <a:pt x="288000" y="180000"/>
                  </a:cubicBezTo>
                  <a:cubicBezTo>
                    <a:pt x="149386" y="189544"/>
                    <a:pt x="48653" y="18744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61" name="Rectangle 160">
              <a:extLst>
                <a:ext uri="{FF2B5EF4-FFF2-40B4-BE49-F238E27FC236}">
                  <a16:creationId xmlns:a16="http://schemas.microsoft.com/office/drawing/2014/main" id="{CE52312E-73B9-A64E-7F00-020ECE16CE07}"/>
                </a:ext>
              </a:extLst>
            </p:cNvPr>
            <p:cNvSpPr/>
            <p:nvPr/>
          </p:nvSpPr>
          <p:spPr>
            <a:xfrm>
              <a:off x="3743174" y="5219716"/>
              <a:ext cx="288000" cy="704136"/>
            </a:xfrm>
            <a:custGeom>
              <a:avLst/>
              <a:gdLst>
                <a:gd name="connsiteX0" fmla="*/ 0 w 288000"/>
                <a:gd name="connsiteY0" fmla="*/ 0 h 704136"/>
                <a:gd name="connsiteX1" fmla="*/ 288000 w 288000"/>
                <a:gd name="connsiteY1" fmla="*/ 0 h 704136"/>
                <a:gd name="connsiteX2" fmla="*/ 288000 w 288000"/>
                <a:gd name="connsiteY2" fmla="*/ 704136 h 704136"/>
                <a:gd name="connsiteX3" fmla="*/ 0 w 288000"/>
                <a:gd name="connsiteY3" fmla="*/ 704136 h 704136"/>
                <a:gd name="connsiteX4" fmla="*/ 0 w 288000"/>
                <a:gd name="connsiteY4" fmla="*/ 0 h 70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704136" fill="none" extrusionOk="0">
                  <a:moveTo>
                    <a:pt x="0" y="0"/>
                  </a:moveTo>
                  <a:cubicBezTo>
                    <a:pt x="84007" y="-24008"/>
                    <a:pt x="154866" y="22100"/>
                    <a:pt x="288000" y="0"/>
                  </a:cubicBezTo>
                  <a:cubicBezTo>
                    <a:pt x="266446" y="89374"/>
                    <a:pt x="322342" y="473570"/>
                    <a:pt x="288000" y="704136"/>
                  </a:cubicBezTo>
                  <a:cubicBezTo>
                    <a:pt x="217840" y="712584"/>
                    <a:pt x="39689" y="683026"/>
                    <a:pt x="0" y="704136"/>
                  </a:cubicBezTo>
                  <a:cubicBezTo>
                    <a:pt x="3305" y="468301"/>
                    <a:pt x="42885" y="287285"/>
                    <a:pt x="0" y="0"/>
                  </a:cubicBezTo>
                  <a:close/>
                </a:path>
                <a:path w="288000" h="704136" stroke="0" extrusionOk="0">
                  <a:moveTo>
                    <a:pt x="0" y="0"/>
                  </a:moveTo>
                  <a:cubicBezTo>
                    <a:pt x="34117" y="20336"/>
                    <a:pt x="227600" y="-23879"/>
                    <a:pt x="288000" y="0"/>
                  </a:cubicBezTo>
                  <a:cubicBezTo>
                    <a:pt x="265855" y="242806"/>
                    <a:pt x="266062" y="562450"/>
                    <a:pt x="288000" y="704136"/>
                  </a:cubicBezTo>
                  <a:cubicBezTo>
                    <a:pt x="149386" y="713680"/>
                    <a:pt x="48653" y="711579"/>
                    <a:pt x="0" y="704136"/>
                  </a:cubicBezTo>
                  <a:cubicBezTo>
                    <a:pt x="52087" y="482358"/>
                    <a:pt x="8264" y="197635"/>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cxnSp>
          <p:nvCxnSpPr>
            <p:cNvPr id="163" name="Straight Connector 162">
              <a:extLst>
                <a:ext uri="{FF2B5EF4-FFF2-40B4-BE49-F238E27FC236}">
                  <a16:creationId xmlns:a16="http://schemas.microsoft.com/office/drawing/2014/main" id="{494C91FC-80E1-A137-BEEB-4AD40DC67023}"/>
                </a:ext>
              </a:extLst>
            </p:cNvPr>
            <p:cNvCxnSpPr/>
            <p:nvPr/>
          </p:nvCxnSpPr>
          <p:spPr>
            <a:xfrm>
              <a:off x="2571124"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998EDCC9-068E-9069-41EB-79F9E5392775}"/>
                </a:ext>
              </a:extLst>
            </p:cNvPr>
            <p:cNvCxnSpPr>
              <a:cxnSpLocks/>
            </p:cNvCxnSpPr>
            <p:nvPr/>
          </p:nvCxnSpPr>
          <p:spPr>
            <a:xfrm flipV="1">
              <a:off x="2575886"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6" name="Textfeld 59">
              <a:extLst>
                <a:ext uri="{FF2B5EF4-FFF2-40B4-BE49-F238E27FC236}">
                  <a16:creationId xmlns:a16="http://schemas.microsoft.com/office/drawing/2014/main" id="{147EE24C-3046-3FB1-5E91-48E5C06FA222}"/>
                </a:ext>
              </a:extLst>
            </p:cNvPr>
            <p:cNvSpPr txBox="1"/>
            <p:nvPr/>
          </p:nvSpPr>
          <p:spPr>
            <a:xfrm rot="16200000">
              <a:off x="37639" y="543354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7" name="Textfeld 59">
              <a:extLst>
                <a:ext uri="{FF2B5EF4-FFF2-40B4-BE49-F238E27FC236}">
                  <a16:creationId xmlns:a16="http://schemas.microsoft.com/office/drawing/2014/main" id="{29D52E2A-99C1-204D-5D57-DBB65197CF6D}"/>
                </a:ext>
              </a:extLst>
            </p:cNvPr>
            <p:cNvSpPr txBox="1"/>
            <p:nvPr/>
          </p:nvSpPr>
          <p:spPr>
            <a:xfrm rot="16200000">
              <a:off x="2008609" y="537999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8" name="Textfeld 59">
              <a:extLst>
                <a:ext uri="{FF2B5EF4-FFF2-40B4-BE49-F238E27FC236}">
                  <a16:creationId xmlns:a16="http://schemas.microsoft.com/office/drawing/2014/main" id="{E4A9BFEC-0DB9-EA4C-AB61-564A6D5717C2}"/>
                </a:ext>
              </a:extLst>
            </p:cNvPr>
            <p:cNvSpPr txBox="1"/>
            <p:nvPr/>
          </p:nvSpPr>
          <p:spPr>
            <a:xfrm>
              <a:off x="2431871" y="5991119"/>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Expert </a:t>
              </a:r>
              <a:r>
                <a:rPr lang="de-DE" sz="900" dirty="0" err="1">
                  <a:solidFill>
                    <a:schemeClr val="tx1">
                      <a:lumMod val="65000"/>
                      <a:lumOff val="35000"/>
                    </a:schemeClr>
                  </a:solidFill>
                  <a:latin typeface="Pangolin" panose="00000500000000000000" pitchFamily="2" charset="0"/>
                </a:rPr>
                <a:t>Novice</a:t>
              </a:r>
              <a:r>
                <a:rPr lang="de-DE" sz="900" dirty="0">
                  <a:solidFill>
                    <a:schemeClr val="tx1"/>
                  </a:solidFill>
                  <a:latin typeface="Pangolin" panose="00000500000000000000" pitchFamily="2" charset="0"/>
                </a:rPr>
                <a:t>    Expert </a:t>
              </a:r>
              <a:r>
                <a:rPr lang="de-DE" sz="900" dirty="0" err="1">
                  <a:solidFill>
                    <a:schemeClr val="tx1">
                      <a:lumMod val="65000"/>
                      <a:lumOff val="35000"/>
                    </a:schemeClr>
                  </a:solidFill>
                  <a:latin typeface="Pangolin" panose="00000500000000000000" pitchFamily="2" charset="0"/>
                </a:rPr>
                <a:t>Novice</a:t>
              </a:r>
              <a:endParaRPr lang="de-AT" sz="900" dirty="0">
                <a:solidFill>
                  <a:schemeClr val="tx1">
                    <a:lumMod val="65000"/>
                    <a:lumOff val="35000"/>
                  </a:schemeClr>
                </a:solidFill>
                <a:latin typeface="Pangolin" panose="00000500000000000000" pitchFamily="2" charset="0"/>
              </a:endParaRPr>
            </a:p>
          </p:txBody>
        </p:sp>
        <p:sp>
          <p:nvSpPr>
            <p:cNvPr id="170" name="Textfeld 59">
              <a:extLst>
                <a:ext uri="{FF2B5EF4-FFF2-40B4-BE49-F238E27FC236}">
                  <a16:creationId xmlns:a16="http://schemas.microsoft.com/office/drawing/2014/main" id="{7C9FB4B0-03FC-7C16-EC28-1D0DE6433B1F}"/>
                </a:ext>
              </a:extLst>
            </p:cNvPr>
            <p:cNvSpPr txBox="1"/>
            <p:nvPr/>
          </p:nvSpPr>
          <p:spPr>
            <a:xfrm>
              <a:off x="2411227" y="6175658"/>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sp>
          <p:nvSpPr>
            <p:cNvPr id="171" name="Rectangle 170">
              <a:extLst>
                <a:ext uri="{FF2B5EF4-FFF2-40B4-BE49-F238E27FC236}">
                  <a16:creationId xmlns:a16="http://schemas.microsoft.com/office/drawing/2014/main" id="{EC26EBE9-D7F5-3B6E-C2E1-B566FD1CB973}"/>
                </a:ext>
              </a:extLst>
            </p:cNvPr>
            <p:cNvSpPr/>
            <p:nvPr/>
          </p:nvSpPr>
          <p:spPr>
            <a:xfrm>
              <a:off x="2980582" y="5475501"/>
              <a:ext cx="288000" cy="448350"/>
            </a:xfrm>
            <a:custGeom>
              <a:avLst/>
              <a:gdLst>
                <a:gd name="connsiteX0" fmla="*/ 0 w 288000"/>
                <a:gd name="connsiteY0" fmla="*/ 0 h 448350"/>
                <a:gd name="connsiteX1" fmla="*/ 288000 w 288000"/>
                <a:gd name="connsiteY1" fmla="*/ 0 h 448350"/>
                <a:gd name="connsiteX2" fmla="*/ 288000 w 288000"/>
                <a:gd name="connsiteY2" fmla="*/ 448350 h 448350"/>
                <a:gd name="connsiteX3" fmla="*/ 0 w 288000"/>
                <a:gd name="connsiteY3" fmla="*/ 448350 h 448350"/>
                <a:gd name="connsiteX4" fmla="*/ 0 w 288000"/>
                <a:gd name="connsiteY4" fmla="*/ 0 h 44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448350" fill="none" extrusionOk="0">
                  <a:moveTo>
                    <a:pt x="0" y="0"/>
                  </a:moveTo>
                  <a:cubicBezTo>
                    <a:pt x="84007" y="-24008"/>
                    <a:pt x="154866" y="22100"/>
                    <a:pt x="288000" y="0"/>
                  </a:cubicBezTo>
                  <a:cubicBezTo>
                    <a:pt x="308345" y="151027"/>
                    <a:pt x="313270" y="372092"/>
                    <a:pt x="288000" y="448350"/>
                  </a:cubicBezTo>
                  <a:cubicBezTo>
                    <a:pt x="217840" y="456798"/>
                    <a:pt x="39689" y="427240"/>
                    <a:pt x="0" y="448350"/>
                  </a:cubicBezTo>
                  <a:cubicBezTo>
                    <a:pt x="-10813" y="292026"/>
                    <a:pt x="35165" y="196206"/>
                    <a:pt x="0" y="0"/>
                  </a:cubicBezTo>
                  <a:close/>
                </a:path>
                <a:path w="288000" h="448350" stroke="0" extrusionOk="0">
                  <a:moveTo>
                    <a:pt x="0" y="0"/>
                  </a:moveTo>
                  <a:cubicBezTo>
                    <a:pt x="34117" y="20336"/>
                    <a:pt x="227600" y="-23879"/>
                    <a:pt x="288000" y="0"/>
                  </a:cubicBezTo>
                  <a:cubicBezTo>
                    <a:pt x="303706" y="132089"/>
                    <a:pt x="319064" y="259161"/>
                    <a:pt x="288000" y="448350"/>
                  </a:cubicBezTo>
                  <a:cubicBezTo>
                    <a:pt x="149386" y="457894"/>
                    <a:pt x="48653" y="455793"/>
                    <a:pt x="0" y="448350"/>
                  </a:cubicBezTo>
                  <a:cubicBezTo>
                    <a:pt x="4550" y="350520"/>
                    <a:pt x="-25361" y="128146"/>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72" name="Rectangle 171">
              <a:extLst>
                <a:ext uri="{FF2B5EF4-FFF2-40B4-BE49-F238E27FC236}">
                  <a16:creationId xmlns:a16="http://schemas.microsoft.com/office/drawing/2014/main" id="{6BB821D8-A49A-1861-7854-D865D4E0C71A}"/>
                </a:ext>
              </a:extLst>
            </p:cNvPr>
            <p:cNvSpPr/>
            <p:nvPr/>
          </p:nvSpPr>
          <p:spPr>
            <a:xfrm>
              <a:off x="3418449" y="5557056"/>
              <a:ext cx="288000" cy="366796"/>
            </a:xfrm>
            <a:custGeom>
              <a:avLst/>
              <a:gdLst>
                <a:gd name="connsiteX0" fmla="*/ 0 w 288000"/>
                <a:gd name="connsiteY0" fmla="*/ 0 h 366796"/>
                <a:gd name="connsiteX1" fmla="*/ 288000 w 288000"/>
                <a:gd name="connsiteY1" fmla="*/ 0 h 366796"/>
                <a:gd name="connsiteX2" fmla="*/ 288000 w 288000"/>
                <a:gd name="connsiteY2" fmla="*/ 366796 h 366796"/>
                <a:gd name="connsiteX3" fmla="*/ 0 w 288000"/>
                <a:gd name="connsiteY3" fmla="*/ 366796 h 366796"/>
                <a:gd name="connsiteX4" fmla="*/ 0 w 288000"/>
                <a:gd name="connsiteY4" fmla="*/ 0 h 36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366796" fill="none" extrusionOk="0">
                  <a:moveTo>
                    <a:pt x="0" y="0"/>
                  </a:moveTo>
                  <a:cubicBezTo>
                    <a:pt x="84007" y="-24008"/>
                    <a:pt x="154866" y="22100"/>
                    <a:pt x="288000" y="0"/>
                  </a:cubicBezTo>
                  <a:cubicBezTo>
                    <a:pt x="297168" y="60788"/>
                    <a:pt x="281885" y="294881"/>
                    <a:pt x="288000" y="366796"/>
                  </a:cubicBezTo>
                  <a:cubicBezTo>
                    <a:pt x="217840" y="375244"/>
                    <a:pt x="39689" y="345686"/>
                    <a:pt x="0" y="366796"/>
                  </a:cubicBezTo>
                  <a:cubicBezTo>
                    <a:pt x="30940" y="287333"/>
                    <a:pt x="17489" y="158623"/>
                    <a:pt x="0" y="0"/>
                  </a:cubicBezTo>
                  <a:close/>
                </a:path>
                <a:path w="288000" h="366796" stroke="0" extrusionOk="0">
                  <a:moveTo>
                    <a:pt x="0" y="0"/>
                  </a:moveTo>
                  <a:cubicBezTo>
                    <a:pt x="34117" y="20336"/>
                    <a:pt x="227600" y="-23879"/>
                    <a:pt x="288000" y="0"/>
                  </a:cubicBezTo>
                  <a:cubicBezTo>
                    <a:pt x="264440" y="103324"/>
                    <a:pt x="276761" y="240704"/>
                    <a:pt x="288000" y="366796"/>
                  </a:cubicBezTo>
                  <a:cubicBezTo>
                    <a:pt x="149386" y="376340"/>
                    <a:pt x="48653" y="374239"/>
                    <a:pt x="0" y="366796"/>
                  </a:cubicBezTo>
                  <a:cubicBezTo>
                    <a:pt x="-6052" y="320044"/>
                    <a:pt x="508" y="176031"/>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grpSp>
      <p:sp>
        <p:nvSpPr>
          <p:cNvPr id="173" name="Textfeld 59">
            <a:extLst>
              <a:ext uri="{FF2B5EF4-FFF2-40B4-BE49-F238E27FC236}">
                <a16:creationId xmlns:a16="http://schemas.microsoft.com/office/drawing/2014/main" id="{E26DF688-2DFE-7BC5-AF28-D75A100E796F}"/>
              </a:ext>
              <a:ext uri="{C183D7F6-B498-43B3-948B-1728B52AA6E4}">
                <adec:decorative xmlns:adec="http://schemas.microsoft.com/office/drawing/2017/decorative" val="1"/>
              </a:ext>
            </a:extLst>
          </p:cNvPr>
          <p:cNvSpPr txBox="1"/>
          <p:nvPr/>
        </p:nvSpPr>
        <p:spPr>
          <a:xfrm>
            <a:off x="449830" y="4077158"/>
            <a:ext cx="1797422" cy="7848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br>
              <a:rPr lang="de-DE" sz="900" dirty="0">
                <a:latin typeface="Pangolin" panose="00000500000000000000" pitchFamily="2" charset="0"/>
              </a:rPr>
            </a:br>
            <a:endParaRPr lang="de-DE" sz="900" dirty="0">
              <a:latin typeface="Pangolin" panose="00000500000000000000" pitchFamily="2" charset="0"/>
            </a:endParaRPr>
          </a:p>
          <a:p>
            <a:pPr algn="ctr"/>
            <a:br>
              <a:rPr lang="de-DE" sz="900" dirty="0">
                <a:latin typeface="Pangolin" panose="00000500000000000000" pitchFamily="2" charset="0"/>
              </a:rPr>
            </a:br>
            <a:r>
              <a:rPr lang="de-DE" sz="900" b="1" dirty="0" err="1">
                <a:latin typeface="Pangolin" panose="00000500000000000000" pitchFamily="2" charset="0"/>
              </a:rPr>
              <a:t>Factor</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174" name="Textfeld 59">
            <a:extLst>
              <a:ext uri="{FF2B5EF4-FFF2-40B4-BE49-F238E27FC236}">
                <a16:creationId xmlns:a16="http://schemas.microsoft.com/office/drawing/2014/main" id="{149C9A28-BEB2-B13A-0DC8-3C55BC13EAFD}"/>
              </a:ext>
              <a:ext uri="{C183D7F6-B498-43B3-948B-1728B52AA6E4}">
                <adec:decorative xmlns:adec="http://schemas.microsoft.com/office/drawing/2017/decorative" val="1"/>
              </a:ext>
            </a:extLst>
          </p:cNvPr>
          <p:cNvSpPr txBox="1"/>
          <p:nvPr/>
        </p:nvSpPr>
        <p:spPr>
          <a:xfrm>
            <a:off x="2435575" y="4077157"/>
            <a:ext cx="1797422" cy="9233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and </a:t>
            </a:r>
            <a:r>
              <a:rPr lang="de-DE" sz="900" dirty="0" err="1">
                <a:latin typeface="Pangolin" panose="00000500000000000000" pitchFamily="2" charset="0"/>
              </a:rPr>
              <a:t>user</a:t>
            </a:r>
            <a:r>
              <a:rPr lang="de-DE" sz="900" dirty="0">
                <a:latin typeface="Pangolin" panose="00000500000000000000" pitchFamily="2" charset="0"/>
              </a:rPr>
              <a:t> </a:t>
            </a:r>
            <a:r>
              <a:rPr lang="de-DE" sz="900" dirty="0" err="1">
                <a:latin typeface="Pangolin" panose="00000500000000000000" pitchFamily="2" charset="0"/>
              </a:rPr>
              <a:t>expertise</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p>
          <a:p>
            <a:pPr algn="ctr"/>
            <a:br>
              <a:rPr lang="de-DE" sz="900" dirty="0">
                <a:latin typeface="Pangolin" panose="00000500000000000000" pitchFamily="2" charset="0"/>
              </a:rPr>
            </a:br>
            <a:r>
              <a:rPr lang="de-DE" sz="900" b="1" dirty="0" err="1">
                <a:latin typeface="Pangolin" panose="00000500000000000000" pitchFamily="2" charset="0"/>
              </a:rPr>
              <a:t>Factors</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and Expertise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grpSp>
        <p:nvGrpSpPr>
          <p:cNvPr id="2059" name="Group 2058">
            <a:extLst>
              <a:ext uri="{FF2B5EF4-FFF2-40B4-BE49-F238E27FC236}">
                <a16:creationId xmlns:a16="http://schemas.microsoft.com/office/drawing/2014/main" id="{32424BEE-169D-6C1C-FB5E-77FB440C6163}"/>
              </a:ext>
              <a:ext uri="{C183D7F6-B498-43B3-948B-1728B52AA6E4}">
                <adec:decorative xmlns:adec="http://schemas.microsoft.com/office/drawing/2017/decorative" val="1"/>
              </a:ext>
            </a:extLst>
          </p:cNvPr>
          <p:cNvGrpSpPr/>
          <p:nvPr/>
        </p:nvGrpSpPr>
        <p:grpSpPr>
          <a:xfrm>
            <a:off x="428918" y="7198047"/>
            <a:ext cx="3841163" cy="2260278"/>
            <a:chOff x="428918" y="7198047"/>
            <a:chExt cx="3841163" cy="2260278"/>
          </a:xfrm>
        </p:grpSpPr>
        <p:sp>
          <p:nvSpPr>
            <p:cNvPr id="87" name="Textfeld 86">
              <a:extLst>
                <a:ext uri="{FF2B5EF4-FFF2-40B4-BE49-F238E27FC236}">
                  <a16:creationId xmlns:a16="http://schemas.microsoft.com/office/drawing/2014/main" id="{0FEEDB0B-F18E-4331-8D09-48B162106AC7}"/>
                </a:ext>
              </a:extLst>
            </p:cNvPr>
            <p:cNvSpPr txBox="1"/>
            <p:nvPr/>
          </p:nvSpPr>
          <p:spPr>
            <a:xfrm>
              <a:off x="717261" y="8194255"/>
              <a:ext cx="831522" cy="246221"/>
            </a:xfrm>
            <a:prstGeom prst="rect">
              <a:avLst/>
            </a:prstGeom>
            <a:noFill/>
          </p:spPr>
          <p:txBody>
            <a:bodyPr wrap="square">
              <a:spAutoFit/>
            </a:bodyPr>
            <a:lstStyle/>
            <a:p>
              <a:pPr algn="ctr"/>
              <a:r>
                <a:rPr lang="de-DE" sz="1000" dirty="0">
                  <a:latin typeface="Pangolin" panose="00000500000000000000" pitchFamily="2" charset="0"/>
                </a:rPr>
                <a:t>T-Test</a:t>
              </a:r>
              <a:endParaRPr lang="de-AT" sz="1000" dirty="0">
                <a:solidFill>
                  <a:schemeClr val="tx1"/>
                </a:solidFill>
                <a:latin typeface="Pangolin" panose="00000500000000000000" pitchFamily="2" charset="0"/>
              </a:endParaRPr>
            </a:p>
          </p:txBody>
        </p:sp>
        <p:pic>
          <p:nvPicPr>
            <p:cNvPr id="2054" name="Picture 6" descr="An Interactive Guide to Hypothesis Testing in Python">
              <a:extLst>
                <a:ext uri="{FF2B5EF4-FFF2-40B4-BE49-F238E27FC236}">
                  <a16:creationId xmlns:a16="http://schemas.microsoft.com/office/drawing/2014/main" id="{64F02F5F-CBEA-6FEE-F325-6E425B4ABDE8}"/>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t="38871" b="38384"/>
            <a:stretch/>
          </p:blipFill>
          <p:spPr bwMode="auto">
            <a:xfrm>
              <a:off x="428918" y="8438150"/>
              <a:ext cx="3841163" cy="590422"/>
            </a:xfrm>
            <a:prstGeom prst="rect">
              <a:avLst/>
            </a:prstGeom>
            <a:noFill/>
            <a:extLst>
              <a:ext uri="{909E8E84-426E-40DD-AFC4-6F175D3DCCD1}">
                <a14:hiddenFill xmlns:a14="http://schemas.microsoft.com/office/drawing/2010/main">
                  <a:solidFill>
                    <a:srgbClr val="FFFFFF"/>
                  </a:solidFill>
                </a14:hiddenFill>
              </a:ext>
            </a:extLst>
          </p:spPr>
        </p:pic>
        <p:sp>
          <p:nvSpPr>
            <p:cNvPr id="180" name="Textfeld 86">
              <a:extLst>
                <a:ext uri="{FF2B5EF4-FFF2-40B4-BE49-F238E27FC236}">
                  <a16:creationId xmlns:a16="http://schemas.microsoft.com/office/drawing/2014/main" id="{6C6CE594-51A5-4830-8AF0-6839E73E8922}"/>
                </a:ext>
              </a:extLst>
            </p:cNvPr>
            <p:cNvSpPr txBox="1"/>
            <p:nvPr/>
          </p:nvSpPr>
          <p:spPr>
            <a:xfrm>
              <a:off x="1829261" y="8194255"/>
              <a:ext cx="1046844" cy="246221"/>
            </a:xfrm>
            <a:prstGeom prst="rect">
              <a:avLst/>
            </a:prstGeom>
            <a:noFill/>
          </p:spPr>
          <p:txBody>
            <a:bodyPr wrap="square">
              <a:spAutoFit/>
            </a:bodyPr>
            <a:lstStyle/>
            <a:p>
              <a:pPr algn="ctr"/>
              <a:r>
                <a:rPr lang="de-DE" sz="1000" dirty="0">
                  <a:latin typeface="Pangolin" panose="00000500000000000000" pitchFamily="2" charset="0"/>
                </a:rPr>
                <a:t>ANOVA Test</a:t>
              </a:r>
              <a:endParaRPr lang="de-AT" sz="1000" dirty="0">
                <a:solidFill>
                  <a:schemeClr val="tx1"/>
                </a:solidFill>
                <a:latin typeface="Pangolin" panose="00000500000000000000" pitchFamily="2" charset="0"/>
              </a:endParaRPr>
            </a:p>
          </p:txBody>
        </p:sp>
        <p:sp>
          <p:nvSpPr>
            <p:cNvPr id="181" name="Textfeld 86">
              <a:extLst>
                <a:ext uri="{FF2B5EF4-FFF2-40B4-BE49-F238E27FC236}">
                  <a16:creationId xmlns:a16="http://schemas.microsoft.com/office/drawing/2014/main" id="{AB38706A-A2C5-67EB-FEAF-5B1EE6EB2FBB}"/>
                </a:ext>
              </a:extLst>
            </p:cNvPr>
            <p:cNvSpPr txBox="1"/>
            <p:nvPr/>
          </p:nvSpPr>
          <p:spPr>
            <a:xfrm>
              <a:off x="3013954" y="8190175"/>
              <a:ext cx="1169690" cy="246221"/>
            </a:xfrm>
            <a:prstGeom prst="rect">
              <a:avLst/>
            </a:prstGeom>
            <a:noFill/>
          </p:spPr>
          <p:txBody>
            <a:bodyPr wrap="square">
              <a:spAutoFit/>
            </a:bodyPr>
            <a:lstStyle/>
            <a:p>
              <a:pPr algn="ctr"/>
              <a:r>
                <a:rPr lang="de-DE" sz="1000" dirty="0">
                  <a:latin typeface="Pangolin" panose="00000500000000000000" pitchFamily="2" charset="0"/>
                </a:rPr>
                <a:t>Chi-</a:t>
              </a:r>
              <a:r>
                <a:rPr lang="de-DE" sz="1000" dirty="0" err="1">
                  <a:latin typeface="Pangolin" panose="00000500000000000000" pitchFamily="2" charset="0"/>
                </a:rPr>
                <a:t>Squared</a:t>
              </a:r>
              <a:r>
                <a:rPr lang="de-DE" sz="1000" dirty="0">
                  <a:latin typeface="Pangolin" panose="00000500000000000000" pitchFamily="2" charset="0"/>
                </a:rPr>
                <a:t> Test</a:t>
              </a:r>
              <a:endParaRPr lang="de-AT" sz="1000" dirty="0">
                <a:solidFill>
                  <a:schemeClr val="tx1"/>
                </a:solidFill>
                <a:latin typeface="Pangolin" panose="00000500000000000000" pitchFamily="2" charset="0"/>
              </a:endParaRPr>
            </a:p>
          </p:txBody>
        </p:sp>
        <p:sp>
          <p:nvSpPr>
            <p:cNvPr id="182" name="Textfeld 86">
              <a:extLst>
                <a:ext uri="{FF2B5EF4-FFF2-40B4-BE49-F238E27FC236}">
                  <a16:creationId xmlns:a16="http://schemas.microsoft.com/office/drawing/2014/main" id="{1D187397-ADDC-1894-46BE-BCF413FC5652}"/>
                </a:ext>
              </a:extLst>
            </p:cNvPr>
            <p:cNvSpPr txBox="1"/>
            <p:nvPr/>
          </p:nvSpPr>
          <p:spPr>
            <a:xfrm>
              <a:off x="3046166" y="7557010"/>
              <a:ext cx="1169690" cy="400110"/>
            </a:xfrm>
            <a:prstGeom prst="rect">
              <a:avLst/>
            </a:prstGeom>
            <a:noFill/>
          </p:spPr>
          <p:txBody>
            <a:bodyPr wrap="square">
              <a:spAutoFit/>
            </a:bodyPr>
            <a:lstStyle/>
            <a:p>
              <a:pPr algn="ctr"/>
              <a:r>
                <a:rPr lang="de-DE" sz="1000" dirty="0" err="1">
                  <a:latin typeface="Pangolin" panose="00000500000000000000" pitchFamily="2" charset="0"/>
                </a:rPr>
                <a:t>Categorical</a:t>
              </a:r>
              <a:r>
                <a:rPr lang="de-DE" sz="1000" dirty="0">
                  <a:latin typeface="Pangolin" panose="00000500000000000000" pitchFamily="2" charset="0"/>
                </a:rPr>
                <a:t> vs. </a:t>
              </a:r>
              <a:r>
                <a:rPr lang="de-DE" sz="1000" dirty="0" err="1">
                  <a:latin typeface="Pangolin" panose="00000500000000000000" pitchFamily="2" charset="0"/>
                </a:rPr>
                <a:t>Categorical</a:t>
              </a:r>
              <a:endParaRPr lang="de-AT" sz="1000" dirty="0">
                <a:solidFill>
                  <a:schemeClr val="tx1"/>
                </a:solidFill>
                <a:latin typeface="Pangolin" panose="00000500000000000000" pitchFamily="2" charset="0"/>
              </a:endParaRPr>
            </a:p>
          </p:txBody>
        </p:sp>
        <p:sp>
          <p:nvSpPr>
            <p:cNvPr id="183" name="Textfeld 86">
              <a:extLst>
                <a:ext uri="{FF2B5EF4-FFF2-40B4-BE49-F238E27FC236}">
                  <a16:creationId xmlns:a16="http://schemas.microsoft.com/office/drawing/2014/main" id="{6BA23C7E-DC43-459E-FDAB-F5A27A665674}"/>
                </a:ext>
              </a:extLst>
            </p:cNvPr>
            <p:cNvSpPr txBox="1"/>
            <p:nvPr/>
          </p:nvSpPr>
          <p:spPr>
            <a:xfrm>
              <a:off x="1254457" y="7198047"/>
              <a:ext cx="948824" cy="400110"/>
            </a:xfrm>
            <a:prstGeom prst="rect">
              <a:avLst/>
            </a:prstGeom>
            <a:noFill/>
          </p:spPr>
          <p:txBody>
            <a:bodyPr wrap="square">
              <a:spAutoFit/>
            </a:bodyPr>
            <a:lstStyle/>
            <a:p>
              <a:pPr algn="ctr"/>
              <a:r>
                <a:rPr lang="de-DE" sz="1000" dirty="0" err="1">
                  <a:latin typeface="Pangolin" panose="00000500000000000000" pitchFamily="2" charset="0"/>
                </a:rPr>
                <a:t>Numeric</a:t>
              </a:r>
              <a:r>
                <a:rPr lang="de-DE" sz="1000" dirty="0">
                  <a:latin typeface="Pangolin" panose="00000500000000000000" pitchFamily="2" charset="0"/>
                </a:rPr>
                <a:t> vs. </a:t>
              </a:r>
              <a:r>
                <a:rPr lang="de-DE" sz="1000" dirty="0" err="1">
                  <a:latin typeface="Pangolin" panose="00000500000000000000" pitchFamily="2" charset="0"/>
                </a:rPr>
                <a:t>Categorical</a:t>
              </a:r>
              <a:endParaRPr lang="de-AT" sz="1000" dirty="0">
                <a:solidFill>
                  <a:schemeClr val="tx1"/>
                </a:solidFill>
                <a:latin typeface="Pangolin" panose="00000500000000000000" pitchFamily="2" charset="0"/>
              </a:endParaRPr>
            </a:p>
          </p:txBody>
        </p:sp>
        <p:sp>
          <p:nvSpPr>
            <p:cNvPr id="184" name="Textfeld 86">
              <a:extLst>
                <a:ext uri="{FF2B5EF4-FFF2-40B4-BE49-F238E27FC236}">
                  <a16:creationId xmlns:a16="http://schemas.microsoft.com/office/drawing/2014/main" id="{9E317013-A3FE-049C-C32F-2F7E225CB843}"/>
                </a:ext>
              </a:extLst>
            </p:cNvPr>
            <p:cNvSpPr txBox="1"/>
            <p:nvPr/>
          </p:nvSpPr>
          <p:spPr>
            <a:xfrm>
              <a:off x="506269" y="7719582"/>
              <a:ext cx="1169690" cy="246221"/>
            </a:xfrm>
            <a:prstGeom prst="rect">
              <a:avLst/>
            </a:prstGeom>
            <a:noFill/>
          </p:spPr>
          <p:txBody>
            <a:bodyPr wrap="square">
              <a:spAutoFit/>
            </a:bodyPr>
            <a:lstStyle/>
            <a:p>
              <a:pPr algn="ctr"/>
              <a:r>
                <a:rPr lang="de-DE" sz="1000" dirty="0">
                  <a:latin typeface="Pangolin" panose="00000500000000000000" pitchFamily="2" charset="0"/>
                </a:rPr>
                <a:t>2 Treatments</a:t>
              </a:r>
              <a:endParaRPr lang="de-AT" sz="1000" dirty="0">
                <a:solidFill>
                  <a:schemeClr val="tx1"/>
                </a:solidFill>
                <a:latin typeface="Pangolin" panose="00000500000000000000" pitchFamily="2" charset="0"/>
              </a:endParaRPr>
            </a:p>
          </p:txBody>
        </p:sp>
        <p:sp>
          <p:nvSpPr>
            <p:cNvPr id="185" name="Textfeld 86">
              <a:extLst>
                <a:ext uri="{FF2B5EF4-FFF2-40B4-BE49-F238E27FC236}">
                  <a16:creationId xmlns:a16="http://schemas.microsoft.com/office/drawing/2014/main" id="{E9FB2FA8-2310-3B41-504D-188A107E7B3D}"/>
                </a:ext>
              </a:extLst>
            </p:cNvPr>
            <p:cNvSpPr txBox="1"/>
            <p:nvPr/>
          </p:nvSpPr>
          <p:spPr>
            <a:xfrm>
              <a:off x="1763073" y="7721351"/>
              <a:ext cx="1169690" cy="246221"/>
            </a:xfrm>
            <a:prstGeom prst="rect">
              <a:avLst/>
            </a:prstGeom>
            <a:noFill/>
          </p:spPr>
          <p:txBody>
            <a:bodyPr wrap="square">
              <a:spAutoFit/>
            </a:bodyPr>
            <a:lstStyle/>
            <a:p>
              <a:pPr algn="ctr"/>
              <a:r>
                <a:rPr lang="de-DE" sz="1000" dirty="0">
                  <a:latin typeface="Pangolin" panose="00000500000000000000" pitchFamily="2" charset="0"/>
                </a:rPr>
                <a:t>3+ Treatments</a:t>
              </a:r>
              <a:endParaRPr lang="de-AT" sz="1000" dirty="0">
                <a:solidFill>
                  <a:schemeClr val="tx1"/>
                </a:solidFill>
                <a:latin typeface="Pangolin" panose="00000500000000000000" pitchFamily="2" charset="0"/>
              </a:endParaRPr>
            </a:p>
          </p:txBody>
        </p:sp>
        <p:pic>
          <p:nvPicPr>
            <p:cNvPr id="190" name="Picture 189" descr="Shape&#10;&#10;Description automatically generated with low confidence">
              <a:extLst>
                <a:ext uri="{FF2B5EF4-FFF2-40B4-BE49-F238E27FC236}">
                  <a16:creationId xmlns:a16="http://schemas.microsoft.com/office/drawing/2014/main" id="{E2685131-ED6C-05E6-28ED-395D62B6F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383" flipH="1">
              <a:off x="1581252" y="7575627"/>
              <a:ext cx="133918" cy="233826"/>
            </a:xfrm>
            <a:prstGeom prst="rect">
              <a:avLst/>
            </a:prstGeom>
          </p:spPr>
        </p:pic>
        <p:pic>
          <p:nvPicPr>
            <p:cNvPr id="191" name="Picture 190" descr="Shape&#10;&#10;Description automatically generated with low confidence">
              <a:extLst>
                <a:ext uri="{FF2B5EF4-FFF2-40B4-BE49-F238E27FC236}">
                  <a16:creationId xmlns:a16="http://schemas.microsoft.com/office/drawing/2014/main" id="{8B1E2EE1-F6B0-41B7-A1FC-39A9047B3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7617">
              <a:off x="1711075" y="7570744"/>
              <a:ext cx="133918" cy="233826"/>
            </a:xfrm>
            <a:prstGeom prst="rect">
              <a:avLst/>
            </a:prstGeom>
          </p:spPr>
        </p:pic>
        <p:pic>
          <p:nvPicPr>
            <p:cNvPr id="2051" name="Picture 2050">
              <a:extLst>
                <a:ext uri="{FF2B5EF4-FFF2-40B4-BE49-F238E27FC236}">
                  <a16:creationId xmlns:a16="http://schemas.microsoft.com/office/drawing/2014/main" id="{7EC91BF4-9EB3-0D2C-3011-5CE83E0CA591}"/>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1091114" y="7965787"/>
              <a:ext cx="112776" cy="207264"/>
            </a:xfrm>
            <a:prstGeom prst="rect">
              <a:avLst/>
            </a:prstGeom>
          </p:spPr>
        </p:pic>
        <p:pic>
          <p:nvPicPr>
            <p:cNvPr id="2053" name="Picture 2052">
              <a:extLst>
                <a:ext uri="{FF2B5EF4-FFF2-40B4-BE49-F238E27FC236}">
                  <a16:creationId xmlns:a16="http://schemas.microsoft.com/office/drawing/2014/main" id="{89052E30-0CA8-B3CF-128A-DC347DF4B8A3}"/>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2321247" y="7967572"/>
              <a:ext cx="112776" cy="207264"/>
            </a:xfrm>
            <a:prstGeom prst="rect">
              <a:avLst/>
            </a:prstGeom>
          </p:spPr>
        </p:pic>
        <p:pic>
          <p:nvPicPr>
            <p:cNvPr id="2055" name="Picture 2054">
              <a:extLst>
                <a:ext uri="{FF2B5EF4-FFF2-40B4-BE49-F238E27FC236}">
                  <a16:creationId xmlns:a16="http://schemas.microsoft.com/office/drawing/2014/main" id="{78DDA39A-BCB8-0063-F95F-511EECA3B704}"/>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3593673" y="7965787"/>
              <a:ext cx="112776" cy="207264"/>
            </a:xfrm>
            <a:prstGeom prst="rect">
              <a:avLst/>
            </a:prstGeom>
          </p:spPr>
        </p:pic>
        <p:sp>
          <p:nvSpPr>
            <p:cNvPr id="2058" name="Textfeld 86">
              <a:extLst>
                <a:ext uri="{FF2B5EF4-FFF2-40B4-BE49-F238E27FC236}">
                  <a16:creationId xmlns:a16="http://schemas.microsoft.com/office/drawing/2014/main" id="{EC3E5A66-61FC-A76D-FF16-EA96C7175BB5}"/>
                </a:ext>
              </a:extLst>
            </p:cNvPr>
            <p:cNvSpPr txBox="1"/>
            <p:nvPr/>
          </p:nvSpPr>
          <p:spPr>
            <a:xfrm>
              <a:off x="663478" y="9058215"/>
              <a:ext cx="2229111" cy="400110"/>
            </a:xfrm>
            <a:prstGeom prst="rect">
              <a:avLst/>
            </a:prstGeom>
            <a:noFill/>
          </p:spPr>
          <p:txBody>
            <a:bodyPr wrap="square">
              <a:spAutoFit/>
            </a:bodyPr>
            <a:lstStyle/>
            <a:p>
              <a:pPr algn="ctr"/>
              <a:r>
                <a:rPr lang="de-DE" sz="1000" dirty="0" err="1">
                  <a:latin typeface="Pangolin" panose="00000500000000000000" pitchFamily="2" charset="0"/>
                </a:rPr>
                <a:t>Or</a:t>
              </a:r>
              <a:r>
                <a:rPr lang="de-DE" sz="1000" dirty="0">
                  <a:latin typeface="Pangolin" panose="00000500000000000000" pitchFamily="2" charset="0"/>
                </a:rPr>
                <a:t> non-</a:t>
              </a:r>
              <a:r>
                <a:rPr lang="de-DE" sz="1000" dirty="0" err="1">
                  <a:latin typeface="Pangolin" panose="00000500000000000000" pitchFamily="2" charset="0"/>
                </a:rPr>
                <a:t>parametric</a:t>
              </a:r>
              <a:r>
                <a:rPr lang="de-DE" sz="1000" dirty="0">
                  <a:latin typeface="Pangolin" panose="00000500000000000000" pitchFamily="2" charset="0"/>
                </a:rPr>
                <a:t> </a:t>
              </a:r>
              <a:r>
                <a:rPr lang="de-DE" sz="1000" dirty="0" err="1">
                  <a:latin typeface="Pangolin" panose="00000500000000000000" pitchFamily="2" charset="0"/>
                </a:rPr>
                <a:t>tests</a:t>
              </a:r>
              <a:r>
                <a:rPr lang="de-DE" sz="1000" dirty="0">
                  <a:latin typeface="Pangolin" panose="00000500000000000000" pitchFamily="2" charset="0"/>
                </a:rPr>
                <a:t> </a:t>
              </a:r>
              <a:r>
                <a:rPr lang="de-DE" sz="1000" dirty="0" err="1">
                  <a:latin typeface="Pangolin" panose="00000500000000000000" pitchFamily="2" charset="0"/>
                </a:rPr>
                <a:t>depending</a:t>
              </a:r>
              <a:r>
                <a:rPr lang="de-DE" sz="1000" dirty="0">
                  <a:latin typeface="Pangolin" panose="00000500000000000000" pitchFamily="2" charset="0"/>
                </a:rPr>
                <a:t> on </a:t>
              </a:r>
              <a:r>
                <a:rPr lang="de-DE" sz="1000" dirty="0" err="1">
                  <a:latin typeface="Pangolin" panose="00000500000000000000" pitchFamily="2" charset="0"/>
                </a:rPr>
                <a:t>test</a:t>
              </a:r>
              <a:r>
                <a:rPr lang="de-DE" sz="1000" dirty="0">
                  <a:latin typeface="Pangolin" panose="00000500000000000000" pitchFamily="2" charset="0"/>
                </a:rPr>
                <a:t> design and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endParaRPr lang="de-AT" sz="1000" dirty="0">
                <a:solidFill>
                  <a:schemeClr val="tx1"/>
                </a:solidFill>
                <a:latin typeface="Pangolin" panose="00000500000000000000" pitchFamily="2" charset="0"/>
              </a:endParaRPr>
            </a:p>
          </p:txBody>
        </p:sp>
      </p:grpSp>
      <p:pic>
        <p:nvPicPr>
          <p:cNvPr id="19" name="Graphic 18">
            <a:extLst>
              <a:ext uri="{FF2B5EF4-FFF2-40B4-BE49-F238E27FC236}">
                <a16:creationId xmlns:a16="http://schemas.microsoft.com/office/drawing/2014/main" id="{7DDFD030-DC86-4220-A03A-9EDE0FFCDB4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9389" y="2116789"/>
            <a:ext cx="274320" cy="274320"/>
          </a:xfrm>
          <a:prstGeom prst="rect">
            <a:avLst/>
          </a:prstGeom>
        </p:spPr>
      </p:pic>
      <p:pic>
        <p:nvPicPr>
          <p:cNvPr id="21" name="Graphic 20">
            <a:extLst>
              <a:ext uri="{FF2B5EF4-FFF2-40B4-BE49-F238E27FC236}">
                <a16:creationId xmlns:a16="http://schemas.microsoft.com/office/drawing/2014/main" id="{F0D28474-2264-41F8-8B7A-7FD56E9BBE2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9155" y="2116789"/>
            <a:ext cx="274320" cy="274320"/>
          </a:xfrm>
          <a:prstGeom prst="rect">
            <a:avLst/>
          </a:prstGeom>
        </p:spPr>
      </p:pic>
      <p:pic>
        <p:nvPicPr>
          <p:cNvPr id="75" name="Graphic 74">
            <a:extLst>
              <a:ext uri="{FF2B5EF4-FFF2-40B4-BE49-F238E27FC236}">
                <a16:creationId xmlns:a16="http://schemas.microsoft.com/office/drawing/2014/main" id="{D1DAD654-5799-4784-9B73-54AAA3FDE72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9271" y="2116789"/>
            <a:ext cx="274320" cy="274320"/>
          </a:xfrm>
          <a:prstGeom prst="rect">
            <a:avLst/>
          </a:prstGeom>
        </p:spPr>
      </p:pic>
      <p:pic>
        <p:nvPicPr>
          <p:cNvPr id="76" name="Graphic 75">
            <a:extLst>
              <a:ext uri="{FF2B5EF4-FFF2-40B4-BE49-F238E27FC236}">
                <a16:creationId xmlns:a16="http://schemas.microsoft.com/office/drawing/2014/main" id="{C9F96897-C253-4883-ADB8-FE4F4497C61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3039" y="1879619"/>
            <a:ext cx="274320" cy="274320"/>
          </a:xfrm>
          <a:prstGeom prst="rect">
            <a:avLst/>
          </a:prstGeom>
        </p:spPr>
      </p:pic>
      <p:pic>
        <p:nvPicPr>
          <p:cNvPr id="77" name="Graphic 76">
            <a:extLst>
              <a:ext uri="{FF2B5EF4-FFF2-40B4-BE49-F238E27FC236}">
                <a16:creationId xmlns:a16="http://schemas.microsoft.com/office/drawing/2014/main" id="{8C180C1A-5CB4-458B-AF43-DBC005F06EB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213" y="2116789"/>
            <a:ext cx="274320" cy="274320"/>
          </a:xfrm>
          <a:prstGeom prst="rect">
            <a:avLst/>
          </a:prstGeom>
        </p:spPr>
      </p:pic>
      <p:pic>
        <p:nvPicPr>
          <p:cNvPr id="78" name="Graphic 77">
            <a:extLst>
              <a:ext uri="{FF2B5EF4-FFF2-40B4-BE49-F238E27FC236}">
                <a16:creationId xmlns:a16="http://schemas.microsoft.com/office/drawing/2014/main" id="{95231C6F-9439-4F46-A57D-EA6C5B3A7B6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59329" y="2116789"/>
            <a:ext cx="274320" cy="274320"/>
          </a:xfrm>
          <a:prstGeom prst="rect">
            <a:avLst/>
          </a:prstGeom>
        </p:spPr>
      </p:pic>
      <p:pic>
        <p:nvPicPr>
          <p:cNvPr id="79" name="Graphic 78">
            <a:extLst>
              <a:ext uri="{FF2B5EF4-FFF2-40B4-BE49-F238E27FC236}">
                <a16:creationId xmlns:a16="http://schemas.microsoft.com/office/drawing/2014/main" id="{73A9B77B-490C-4B38-9040-EEB88C2990E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54717" y="1873260"/>
            <a:ext cx="274320" cy="274320"/>
          </a:xfrm>
          <a:prstGeom prst="rect">
            <a:avLst/>
          </a:prstGeom>
        </p:spPr>
      </p:pic>
      <p:pic>
        <p:nvPicPr>
          <p:cNvPr id="80" name="Graphic 79">
            <a:extLst>
              <a:ext uri="{FF2B5EF4-FFF2-40B4-BE49-F238E27FC236}">
                <a16:creationId xmlns:a16="http://schemas.microsoft.com/office/drawing/2014/main" id="{A9C90601-79CC-4302-BD66-FC9D507BFEA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39088" y="1616184"/>
            <a:ext cx="274320" cy="274320"/>
          </a:xfrm>
          <a:prstGeom prst="rect">
            <a:avLst/>
          </a:prstGeom>
        </p:spPr>
      </p:pic>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Reporting Central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Tendency</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a:latin typeface="Pangolin" panose="00000500000000000000" pitchFamily="2" charset="0"/>
              </a:rPr>
              <a:t>REPORTING ORDINAL SCALES</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1015663"/>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histograms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single</a:t>
            </a:r>
            <a:r>
              <a:rPr lang="de-DE" sz="1000" dirty="0">
                <a:latin typeface="Pangolin" panose="00000500000000000000" pitchFamily="2" charset="0"/>
              </a:rPr>
              <a:t> </a:t>
            </a:r>
            <a:r>
              <a:rPr lang="de-DE" sz="1000" dirty="0" err="1">
                <a:latin typeface="Pangolin" panose="00000500000000000000" pitchFamily="2" charset="0"/>
              </a:rPr>
              <a:t>scale</a:t>
            </a:r>
            <a:r>
              <a:rPr lang="de-DE" sz="1000" dirty="0">
                <a:latin typeface="Pangolin" panose="00000500000000000000" pitchFamily="2" charset="0"/>
              </a:rPr>
              <a:t> </a:t>
            </a:r>
            <a:r>
              <a:rPr lang="de-DE" sz="1000" dirty="0" err="1">
                <a:latin typeface="Pangolin" panose="00000500000000000000" pitchFamily="2" charset="0"/>
              </a:rPr>
              <a:t>items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Boxplots </a:t>
            </a:r>
            <a:r>
              <a:rPr lang="de-DE" sz="1000" dirty="0" err="1">
                <a:latin typeface="Pangolin" panose="00000500000000000000" pitchFamily="2" charset="0"/>
              </a:rPr>
              <a:t>are</a:t>
            </a:r>
            <a:r>
              <a:rPr lang="de-DE" sz="1000" dirty="0">
                <a:latin typeface="Pangolin" panose="00000500000000000000" pitchFamily="2" charset="0"/>
              </a:rPr>
              <a:t> also a </a:t>
            </a:r>
            <a:r>
              <a:rPr lang="de-DE" sz="1000" dirty="0" err="1">
                <a:latin typeface="Pangolin" panose="00000500000000000000" pitchFamily="2" charset="0"/>
              </a:rPr>
              <a:t>good</a:t>
            </a:r>
            <a:r>
              <a:rPr lang="de-DE" sz="1000" dirty="0">
                <a:latin typeface="Pangolin" panose="00000500000000000000" pitchFamily="2" charset="0"/>
              </a:rPr>
              <a:t> alternative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show</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CHARTS REFLECT THE TEST DESIGN</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1015663"/>
          </a:xfrm>
          <a:prstGeom prst="rect">
            <a:avLst/>
          </a:prstGeom>
          <a:noFill/>
        </p:spPr>
        <p:txBody>
          <a:bodyPr wrap="square">
            <a:spAutoFit/>
          </a:bodyPr>
          <a:lstStyle/>
          <a:p>
            <a:pPr algn="ctr"/>
            <a:r>
              <a:rPr lang="en-GB" sz="1000" dirty="0">
                <a:latin typeface="Pangolin" panose="00000500000000000000" pitchFamily="2" charset="0"/>
              </a:rPr>
              <a:t>You can easily present the comparison between the values you collected with bars and boxplots.  For factorial tests, you can group bars and boxplots according to one of the factors.</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STATISTICAL TESTS</a:t>
            </a:r>
            <a:endParaRPr lang="de-AT" sz="1400" b="1"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787807"/>
            <a:ext cx="2044169" cy="861774"/>
          </a:xfrm>
          <a:prstGeom prst="rect">
            <a:avLst/>
          </a:prstGeom>
          <a:noFill/>
        </p:spPr>
        <p:txBody>
          <a:bodyPr wrap="square">
            <a:spAutoFit/>
          </a:bodyPr>
          <a:lstStyle/>
          <a:p>
            <a:pPr algn="ctr"/>
            <a:r>
              <a:rPr lang="de-DE" sz="1000" dirty="0">
                <a:latin typeface="Pangolin" panose="00000500000000000000" pitchFamily="2" charset="0"/>
              </a:rPr>
              <a:t>Statistical </a:t>
            </a:r>
            <a:r>
              <a:rPr lang="de-DE" sz="1000" dirty="0" err="1">
                <a:latin typeface="Pangolin" panose="00000500000000000000" pitchFamily="2" charset="0"/>
              </a:rPr>
              <a:t>tests</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used</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correlations</a:t>
            </a:r>
            <a:r>
              <a:rPr lang="de-DE" sz="1000" dirty="0">
                <a:latin typeface="Pangolin" panose="00000500000000000000" pitchFamily="2" charset="0"/>
              </a:rPr>
              <a:t> and </a:t>
            </a:r>
            <a:r>
              <a:rPr lang="de-DE" sz="1000" dirty="0" err="1">
                <a:latin typeface="Pangolin" panose="00000500000000000000" pitchFamily="2" charset="0"/>
              </a:rPr>
              <a:t>test</a:t>
            </a:r>
            <a:r>
              <a:rPr lang="de-DE" sz="1000" dirty="0">
                <a:latin typeface="Pangolin" panose="00000500000000000000" pitchFamily="2" charset="0"/>
              </a:rPr>
              <a:t> </a:t>
            </a:r>
            <a:r>
              <a:rPr lang="de-DE" sz="1000" dirty="0" err="1">
                <a:latin typeface="Pangolin" panose="00000500000000000000" pitchFamily="2" charset="0"/>
              </a:rPr>
              <a:t>hypotheses</a:t>
            </a:r>
            <a:r>
              <a:rPr lang="de-DE" sz="1000" dirty="0">
                <a:latin typeface="Pangolin" panose="00000500000000000000" pitchFamily="2" charset="0"/>
              </a:rPr>
              <a:t>. The </a:t>
            </a:r>
            <a:r>
              <a:rPr lang="de-DE" sz="1000" dirty="0" err="1">
                <a:latin typeface="Pangolin" panose="00000500000000000000" pitchFamily="2" charset="0"/>
              </a:rPr>
              <a:t>choice</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test</a:t>
            </a:r>
            <a:r>
              <a:rPr lang="de-DE" sz="1000" dirty="0">
                <a:latin typeface="Pangolin" panose="00000500000000000000" pitchFamily="2" charset="0"/>
              </a:rPr>
              <a:t> will </a:t>
            </a:r>
            <a:r>
              <a:rPr lang="de-DE" sz="1000" dirty="0" err="1">
                <a:latin typeface="Pangolin" panose="00000500000000000000" pitchFamily="2" charset="0"/>
              </a:rPr>
              <a:t>depend</a:t>
            </a:r>
            <a:r>
              <a:rPr lang="de-DE" sz="1000" dirty="0">
                <a:latin typeface="Pangolin" panose="00000500000000000000" pitchFamily="2" charset="0"/>
              </a:rPr>
              <a:t> on </a:t>
            </a:r>
            <a:r>
              <a:rPr lang="de-DE" sz="1000" dirty="0" err="1">
                <a:latin typeface="Pangolin" panose="00000500000000000000" pitchFamily="2" charset="0"/>
              </a:rPr>
              <a:t>the</a:t>
            </a:r>
            <a:r>
              <a:rPr lang="de-DE" sz="1000" dirty="0">
                <a:latin typeface="Pangolin" panose="00000500000000000000" pitchFamily="2" charset="0"/>
              </a:rPr>
              <a:t> variable type </a:t>
            </a:r>
            <a:br>
              <a:rPr lang="de-DE" sz="1000" dirty="0">
                <a:latin typeface="Pangolin" panose="00000500000000000000" pitchFamily="2" charset="0"/>
              </a:rPr>
            </a:br>
            <a:r>
              <a:rPr lang="de-DE" sz="1000" dirty="0">
                <a:latin typeface="Pangolin" panose="00000500000000000000" pitchFamily="2" charset="0"/>
              </a:rPr>
              <a:t>and </a:t>
            </a:r>
            <a:r>
              <a:rPr lang="de-DE" sz="1000" dirty="0" err="1">
                <a:latin typeface="Pangolin" panose="00000500000000000000" pitchFamily="2" charset="0"/>
              </a:rPr>
              <a:t>its</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4035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Downey, A. (2014). Think stats: exploratory data analysis. O'Reilly Media, Inc.</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Field, A. (2022). An adventure in statistics: The reality enigma. Sage. </a:t>
            </a:r>
            <a:endParaRPr lang="de-AT" sz="1100" dirty="0">
              <a:latin typeface="Segoe UI" panose="020B0502040204020203" pitchFamily="34" charset="0"/>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Central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Tendency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4192119"/>
            <a:ext cx="107951"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2" name="Title 1">
            <a:extLst>
              <a:ext uri="{FF2B5EF4-FFF2-40B4-BE49-F238E27FC236}">
                <a16:creationId xmlns:a16="http://schemas.microsoft.com/office/drawing/2014/main" id="{1D6318BD-2508-770C-1108-C765666AC341}"/>
              </a:ext>
              <a:ext uri="{C183D7F6-B498-43B3-948B-1728B52AA6E4}">
                <adec:decorative xmlns:adec="http://schemas.microsoft.com/office/drawing/2017/decorative" val="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50" name="Textfeld 49">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5" name="Rechteck 24">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000" dirty="0" err="1">
                <a:solidFill>
                  <a:schemeClr val="tx1"/>
                </a:solidFill>
                <a:latin typeface="Pangolin" panose="00000500000000000000" pitchFamily="2" charset="0"/>
              </a:rPr>
              <a:t>It‘s</a:t>
            </a:r>
            <a:r>
              <a:rPr lang="de-AT" sz="1000" dirty="0">
                <a:solidFill>
                  <a:schemeClr val="tx1"/>
                </a:solidFill>
                <a:latin typeface="Pangolin" panose="00000500000000000000" pitchFamily="2" charset="0"/>
              </a:rPr>
              <a:t> a </a:t>
            </a:r>
            <a:r>
              <a:rPr lang="de-AT" sz="1000" dirty="0" err="1">
                <a:solidFill>
                  <a:schemeClr val="tx1"/>
                </a:solidFill>
                <a:latin typeface="Pangolin" panose="00000500000000000000" pitchFamily="2" charset="0"/>
              </a:rPr>
              <a:t>busy</a:t>
            </a:r>
            <a:r>
              <a:rPr lang="de-AT" sz="1000" dirty="0">
                <a:solidFill>
                  <a:schemeClr val="tx1"/>
                </a:solidFill>
                <a:latin typeface="Pangolin" panose="00000500000000000000" pitchFamily="2" charset="0"/>
              </a:rPr>
              <a:t> </a:t>
            </a:r>
            <a:r>
              <a:rPr lang="de-AT" sz="1000" dirty="0" err="1">
                <a:solidFill>
                  <a:schemeClr val="tx1"/>
                </a:solidFill>
                <a:latin typeface="Pangolin" panose="00000500000000000000" pitchFamily="2" charset="0"/>
              </a:rPr>
              <a:t>day</a:t>
            </a:r>
            <a:r>
              <a:rPr lang="de-AT" sz="1000" dirty="0">
                <a:solidFill>
                  <a:schemeClr val="tx1"/>
                </a:solidFill>
                <a:latin typeface="Pangolin" panose="00000500000000000000" pitchFamily="2" charset="0"/>
              </a:rPr>
              <a:t> at </a:t>
            </a:r>
            <a:r>
              <a:rPr lang="de-AT" sz="1000" dirty="0" err="1">
                <a:solidFill>
                  <a:schemeClr val="tx1"/>
                </a:solidFill>
                <a:latin typeface="Pangolin" panose="00000500000000000000" pitchFamily="2" charset="0"/>
              </a:rPr>
              <a:t>the</a:t>
            </a:r>
            <a:endParaRPr lang="de-AT" sz="1000" dirty="0">
              <a:solidFill>
                <a:schemeClr val="tx1"/>
              </a:solidFill>
              <a:latin typeface="Pangolin" panose="00000500000000000000" pitchFamily="2" charset="0"/>
            </a:endParaRPr>
          </a:p>
          <a:p>
            <a:pPr algn="ctr"/>
            <a:r>
              <a:rPr lang="de-AT" sz="1000" dirty="0" err="1">
                <a:solidFill>
                  <a:schemeClr val="tx1"/>
                </a:solidFill>
                <a:latin typeface="Pangolin" panose="00000500000000000000" pitchFamily="2" charset="0"/>
              </a:rPr>
              <a:t>central</a:t>
            </a:r>
            <a:r>
              <a:rPr lang="de-AT" sz="1000" dirty="0">
                <a:solidFill>
                  <a:schemeClr val="tx1"/>
                </a:solidFill>
                <a:latin typeface="Pangolin" panose="00000500000000000000" pitchFamily="2" charset="0"/>
              </a:rPr>
              <a:t> </a:t>
            </a:r>
            <a:r>
              <a:rPr lang="de-AT" sz="1000" dirty="0" err="1">
                <a:solidFill>
                  <a:schemeClr val="tx1"/>
                </a:solidFill>
                <a:latin typeface="Pangolin" panose="00000500000000000000" pitchFamily="2" charset="0"/>
              </a:rPr>
              <a:t>office</a:t>
            </a:r>
            <a:r>
              <a:rPr lang="de-AT" sz="1000" dirty="0">
                <a:solidFill>
                  <a:schemeClr val="tx1"/>
                </a:solidFill>
                <a:latin typeface="Pangolin" panose="00000500000000000000" pitchFamily="2" charset="0"/>
              </a:rPr>
              <a:t>…</a:t>
            </a: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603474" cy="350703"/>
          </a:xfrm>
          <a:custGeom>
            <a:avLst/>
            <a:gdLst>
              <a:gd name="connsiteX0" fmla="*/ 0 w 603474"/>
              <a:gd name="connsiteY0" fmla="*/ 58452 h 350703"/>
              <a:gd name="connsiteX1" fmla="*/ 58452 w 603474"/>
              <a:gd name="connsiteY1" fmla="*/ 0 h 350703"/>
              <a:gd name="connsiteX2" fmla="*/ 100579 w 603474"/>
              <a:gd name="connsiteY2" fmla="*/ 0 h 350703"/>
              <a:gd name="connsiteX3" fmla="*/ 100579 w 603474"/>
              <a:gd name="connsiteY3" fmla="*/ 0 h 350703"/>
              <a:gd name="connsiteX4" fmla="*/ 251448 w 603474"/>
              <a:gd name="connsiteY4" fmla="*/ 0 h 350703"/>
              <a:gd name="connsiteX5" fmla="*/ 545022 w 603474"/>
              <a:gd name="connsiteY5" fmla="*/ 0 h 350703"/>
              <a:gd name="connsiteX6" fmla="*/ 603474 w 603474"/>
              <a:gd name="connsiteY6" fmla="*/ 58452 h 350703"/>
              <a:gd name="connsiteX7" fmla="*/ 603474 w 603474"/>
              <a:gd name="connsiteY7" fmla="*/ 204577 h 350703"/>
              <a:gd name="connsiteX8" fmla="*/ 603474 w 603474"/>
              <a:gd name="connsiteY8" fmla="*/ 204577 h 350703"/>
              <a:gd name="connsiteX9" fmla="*/ 603474 w 603474"/>
              <a:gd name="connsiteY9" fmla="*/ 292253 h 350703"/>
              <a:gd name="connsiteX10" fmla="*/ 603474 w 603474"/>
              <a:gd name="connsiteY10" fmla="*/ 292251 h 350703"/>
              <a:gd name="connsiteX11" fmla="*/ 545022 w 603474"/>
              <a:gd name="connsiteY11" fmla="*/ 350703 h 350703"/>
              <a:gd name="connsiteX12" fmla="*/ 251448 w 603474"/>
              <a:gd name="connsiteY12" fmla="*/ 350703 h 350703"/>
              <a:gd name="connsiteX13" fmla="*/ 52194 w 603474"/>
              <a:gd name="connsiteY13" fmla="*/ 506068 h 350703"/>
              <a:gd name="connsiteX14" fmla="*/ 100579 w 603474"/>
              <a:gd name="connsiteY14" fmla="*/ 350703 h 350703"/>
              <a:gd name="connsiteX15" fmla="*/ 58452 w 603474"/>
              <a:gd name="connsiteY15" fmla="*/ 350703 h 350703"/>
              <a:gd name="connsiteX16" fmla="*/ 0 w 603474"/>
              <a:gd name="connsiteY16" fmla="*/ 292251 h 350703"/>
              <a:gd name="connsiteX17" fmla="*/ 0 w 603474"/>
              <a:gd name="connsiteY17" fmla="*/ 292253 h 350703"/>
              <a:gd name="connsiteX18" fmla="*/ 0 w 603474"/>
              <a:gd name="connsiteY18" fmla="*/ 204577 h 350703"/>
              <a:gd name="connsiteX19" fmla="*/ 0 w 603474"/>
              <a:gd name="connsiteY19" fmla="*/ 204577 h 350703"/>
              <a:gd name="connsiteX20" fmla="*/ 0 w 603474"/>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474" h="350703" fill="none" extrusionOk="0">
                <a:moveTo>
                  <a:pt x="0" y="58452"/>
                </a:moveTo>
                <a:cubicBezTo>
                  <a:pt x="-863" y="26686"/>
                  <a:pt x="26998" y="-5765"/>
                  <a:pt x="58452" y="0"/>
                </a:cubicBezTo>
                <a:cubicBezTo>
                  <a:pt x="78184" y="1858"/>
                  <a:pt x="83060" y="-1961"/>
                  <a:pt x="100579" y="0"/>
                </a:cubicBezTo>
                <a:lnTo>
                  <a:pt x="100579" y="0"/>
                </a:lnTo>
                <a:cubicBezTo>
                  <a:pt x="170931" y="632"/>
                  <a:pt x="200553" y="-1532"/>
                  <a:pt x="251448" y="0"/>
                </a:cubicBezTo>
                <a:cubicBezTo>
                  <a:pt x="315258" y="3205"/>
                  <a:pt x="444446" y="-14407"/>
                  <a:pt x="545022" y="0"/>
                </a:cubicBezTo>
                <a:cubicBezTo>
                  <a:pt x="579541" y="3983"/>
                  <a:pt x="604040" y="25586"/>
                  <a:pt x="603474" y="58452"/>
                </a:cubicBezTo>
                <a:cubicBezTo>
                  <a:pt x="610307" y="129846"/>
                  <a:pt x="606907" y="159959"/>
                  <a:pt x="603474" y="204577"/>
                </a:cubicBezTo>
                <a:lnTo>
                  <a:pt x="603474" y="204577"/>
                </a:lnTo>
                <a:cubicBezTo>
                  <a:pt x="600069" y="242563"/>
                  <a:pt x="602016" y="273195"/>
                  <a:pt x="603474" y="292253"/>
                </a:cubicBezTo>
                <a:lnTo>
                  <a:pt x="603474" y="292251"/>
                </a:lnTo>
                <a:cubicBezTo>
                  <a:pt x="603859" y="325948"/>
                  <a:pt x="577472" y="344728"/>
                  <a:pt x="545022" y="350703"/>
                </a:cubicBezTo>
                <a:cubicBezTo>
                  <a:pt x="457981" y="339320"/>
                  <a:pt x="326455" y="358371"/>
                  <a:pt x="251448" y="350703"/>
                </a:cubicBezTo>
                <a:cubicBezTo>
                  <a:pt x="176914" y="405549"/>
                  <a:pt x="134353" y="432018"/>
                  <a:pt x="52194" y="506068"/>
                </a:cubicBezTo>
                <a:cubicBezTo>
                  <a:pt x="64830" y="465565"/>
                  <a:pt x="92410" y="403094"/>
                  <a:pt x="100579" y="350703"/>
                </a:cubicBezTo>
                <a:cubicBezTo>
                  <a:pt x="85600" y="352589"/>
                  <a:pt x="71445" y="352093"/>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603474" h="350703" stroke="0" extrusionOk="0">
                <a:moveTo>
                  <a:pt x="0" y="58452"/>
                </a:moveTo>
                <a:cubicBezTo>
                  <a:pt x="-6542" y="21753"/>
                  <a:pt x="29167" y="-981"/>
                  <a:pt x="58452" y="0"/>
                </a:cubicBezTo>
                <a:cubicBezTo>
                  <a:pt x="67380" y="-1966"/>
                  <a:pt x="81522" y="-1360"/>
                  <a:pt x="100579" y="0"/>
                </a:cubicBezTo>
                <a:lnTo>
                  <a:pt x="100579" y="0"/>
                </a:lnTo>
                <a:cubicBezTo>
                  <a:pt x="155204" y="-5731"/>
                  <a:pt x="186061" y="-4246"/>
                  <a:pt x="251448" y="0"/>
                </a:cubicBezTo>
                <a:cubicBezTo>
                  <a:pt x="339629" y="-8018"/>
                  <a:pt x="432075" y="-12997"/>
                  <a:pt x="545022" y="0"/>
                </a:cubicBezTo>
                <a:cubicBezTo>
                  <a:pt x="581161" y="3605"/>
                  <a:pt x="598726" y="27536"/>
                  <a:pt x="603474" y="58452"/>
                </a:cubicBezTo>
                <a:cubicBezTo>
                  <a:pt x="603751" y="102424"/>
                  <a:pt x="606104" y="147534"/>
                  <a:pt x="603474" y="204577"/>
                </a:cubicBezTo>
                <a:lnTo>
                  <a:pt x="603474" y="204577"/>
                </a:lnTo>
                <a:cubicBezTo>
                  <a:pt x="604871" y="245793"/>
                  <a:pt x="601429" y="274671"/>
                  <a:pt x="603474" y="292253"/>
                </a:cubicBezTo>
                <a:lnTo>
                  <a:pt x="603474" y="292251"/>
                </a:lnTo>
                <a:cubicBezTo>
                  <a:pt x="609023" y="323218"/>
                  <a:pt x="578234" y="350763"/>
                  <a:pt x="545022" y="350703"/>
                </a:cubicBezTo>
                <a:cubicBezTo>
                  <a:pt x="418400" y="356034"/>
                  <a:pt x="340863" y="350169"/>
                  <a:pt x="251448" y="350703"/>
                </a:cubicBezTo>
                <a:cubicBezTo>
                  <a:pt x="162504" y="431666"/>
                  <a:pt x="99465" y="483630"/>
                  <a:pt x="52194" y="506068"/>
                </a:cubicBezTo>
                <a:cubicBezTo>
                  <a:pt x="59301" y="464929"/>
                  <a:pt x="73454" y="417044"/>
                  <a:pt x="100579" y="350703"/>
                </a:cubicBezTo>
                <a:cubicBezTo>
                  <a:pt x="87983" y="349703"/>
                  <a:pt x="69526" y="34941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41351"/>
                      <a:gd name="adj2" fmla="val 94301"/>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sigh</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newbie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ready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presentation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today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Not </a:t>
            </a:r>
            <a:r>
              <a:rPr lang="de-DE" sz="1000" dirty="0" err="1">
                <a:solidFill>
                  <a:schemeClr val="tx1"/>
                </a:solidFill>
                <a:latin typeface="Pangolin" panose="00000500000000000000" pitchFamily="2" charset="0"/>
              </a:rPr>
              <a:t>really</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collected</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lot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but I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few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minutes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present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everything</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735FDD67-08E8-4151-8A65-D74BC6B368CC}"/>
              </a:ext>
            </a:extLst>
          </p:cNvPr>
          <p:cNvSpPr txBox="1"/>
          <p:nvPr/>
        </p:nvSpPr>
        <p:spPr>
          <a:xfrm>
            <a:off x="3394633" y="4395493"/>
            <a:ext cx="788896" cy="1015663"/>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just </a:t>
            </a:r>
            <a:r>
              <a:rPr lang="de-DE" sz="1000" dirty="0" err="1">
                <a:solidFill>
                  <a:schemeClr val="tx1"/>
                </a:solidFill>
                <a:latin typeface="Pangolin" panose="00000500000000000000" pitchFamily="2" charset="0"/>
              </a:rPr>
              <a:t>show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interesting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aspects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5C958BC1-8337-4871-8F17-BBA99AB6E256}"/>
              </a:ext>
            </a:extLst>
          </p:cNvPr>
          <p:cNvSpPr txBox="1"/>
          <p:nvPr/>
        </p:nvSpPr>
        <p:spPr>
          <a:xfrm>
            <a:off x="4574429" y="3668001"/>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But </a:t>
            </a:r>
            <a:r>
              <a:rPr lang="de-DE" sz="1000" dirty="0" err="1">
                <a:solidFill>
                  <a:schemeClr val="tx1"/>
                </a:solidFill>
                <a:latin typeface="Pangolin" panose="00000500000000000000" pitchFamily="2" charset="0"/>
              </a:rPr>
              <a:t>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so </a:t>
            </a:r>
            <a:r>
              <a:rPr lang="de-DE" sz="1000" dirty="0" err="1">
                <a:solidFill>
                  <a:schemeClr val="tx1"/>
                </a:solidFill>
                <a:latin typeface="Pangolin" panose="00000500000000000000" pitchFamily="2" charset="0"/>
              </a:rPr>
              <a:t>many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interesting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aspects</a:t>
            </a:r>
            <a:r>
              <a:rPr lang="de-DE" sz="1000" dirty="0">
                <a:solidFill>
                  <a:schemeClr val="tx1"/>
                </a:solidFill>
                <a:latin typeface="Pangolin" panose="00000500000000000000" pitchFamily="2" charset="0"/>
              </a:rPr>
              <a:t>! I just </a:t>
            </a:r>
            <a:r>
              <a:rPr lang="de-DE" sz="1000" dirty="0" err="1">
                <a:solidFill>
                  <a:schemeClr val="tx1"/>
                </a:solidFill>
                <a:latin typeface="Pangolin" panose="00000500000000000000" pitchFamily="2" charset="0"/>
              </a:rPr>
              <a:t>don‘t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focus</a:t>
            </a:r>
            <a:r>
              <a:rPr lang="de-DE" sz="1000" dirty="0">
                <a:solidFill>
                  <a:schemeClr val="tx1"/>
                </a:solidFill>
                <a:latin typeface="Pangolin" panose="00000500000000000000" pitchFamily="2" charset="0"/>
              </a:rPr>
              <a:t> on…</a:t>
            </a:r>
            <a:endParaRPr lang="de-AT" sz="1000" dirty="0">
              <a:solidFill>
                <a:schemeClr val="tx1"/>
              </a:solidFill>
              <a:latin typeface="Pangolin" panose="00000500000000000000" pitchFamily="2" charset="0"/>
            </a:endParaRPr>
          </a:p>
        </p:txBody>
      </p:sp>
      <p:sp>
        <p:nvSpPr>
          <p:cNvPr id="44" name="Textfeld 43">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w</a:t>
            </a:r>
            <a:r>
              <a:rPr lang="de-DE" sz="1000" dirty="0" err="1">
                <a:solidFill>
                  <a:schemeClr val="tx1"/>
                </a:solidFill>
                <a:latin typeface="Pangolin" panose="00000500000000000000" pitchFamily="2" charset="0"/>
              </a:rPr>
              <a:t>ell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9F562B83-7200-4986-A521-5724F41075AC}"/>
              </a:ext>
            </a:extLst>
          </p:cNvPr>
          <p:cNvSpPr txBox="1"/>
          <p:nvPr/>
        </p:nvSpPr>
        <p:spPr>
          <a:xfrm>
            <a:off x="328455" y="6900838"/>
            <a:ext cx="1543612"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start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with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CENTRAL 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good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an </a:t>
            </a:r>
            <a:r>
              <a:rPr lang="de-DE" sz="1000" dirty="0" err="1">
                <a:solidFill>
                  <a:schemeClr val="tx1"/>
                </a:solidFill>
                <a:latin typeface="Pangolin" panose="00000500000000000000" pitchFamily="2" charset="0"/>
              </a:rPr>
              <a:t>overview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5" name="Textfeld 44">
            <a:extLst>
              <a:ext uri="{FF2B5EF4-FFF2-40B4-BE49-F238E27FC236}">
                <a16:creationId xmlns:a16="http://schemas.microsoft.com/office/drawing/2014/main" id="{D014CC71-27EF-4927-9D32-ED8ABEA9F0DB}"/>
              </a:ext>
            </a:extLst>
          </p:cNvPr>
          <p:cNvSpPr txBox="1"/>
          <p:nvPr/>
        </p:nvSpPr>
        <p:spPr>
          <a:xfrm>
            <a:off x="1282150" y="7862775"/>
            <a:ext cx="92647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Uhh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anybody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want</a:t>
            </a:r>
            <a:endParaRPr lang="de-DE" sz="1000" dirty="0">
              <a:solidFill>
                <a:schemeClr val="tx1"/>
              </a:solidFill>
              <a:latin typeface="Pangolin" panose="00000500000000000000" pitchFamily="2" charset="0"/>
            </a:endParaRPr>
          </a:p>
          <a:p>
            <a:pPr algn="ctr"/>
            <a:r>
              <a:rPr lang="de-DE" sz="1000" dirty="0" err="1">
                <a:solidFill>
                  <a:schemeClr val="tx1"/>
                </a:solidFill>
                <a:latin typeface="Pangolin" panose="00000500000000000000" pitchFamily="2" charset="0"/>
              </a:rPr>
              <a:t>some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a:t>
            </a:r>
            <a:r>
              <a:rPr lang="de-DE" sz="1000" dirty="0" err="1">
                <a:solidFill>
                  <a:schemeClr val="tx1"/>
                </a:solidFill>
                <a:latin typeface="Pangolin" panose="00000500000000000000" pitchFamily="2" charset="0"/>
              </a:rPr>
              <a:t>yes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these</a:t>
            </a:r>
            <a:r>
              <a:rPr lang="de-DE" sz="1000" dirty="0">
                <a:solidFill>
                  <a:schemeClr val="tx1"/>
                </a:solidFill>
                <a:latin typeface="Pangolin" panose="00000500000000000000" pitchFamily="2" charset="0"/>
              </a:rPr>
              <a:t> will do!</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2BC4AA0-9032-473E-A681-44E5A917C63B}"/>
              </a:ext>
            </a:extLst>
          </p:cNvPr>
          <p:cNvSpPr txBox="1"/>
          <p:nvPr/>
        </p:nvSpPr>
        <p:spPr>
          <a:xfrm>
            <a:off x="4599173" y="6789030"/>
            <a:ext cx="2026306"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Okay, </a:t>
            </a:r>
            <a:r>
              <a:rPr lang="de-DE" sz="1000" dirty="0" err="1">
                <a:solidFill>
                  <a:schemeClr val="tx1"/>
                </a:solidFill>
                <a:latin typeface="Pangolin" panose="00000500000000000000" pitchFamily="2" charset="0"/>
              </a:rPr>
              <a:t>see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measured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their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The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variable, and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endParaRPr lang="de-DE" sz="1000" dirty="0">
              <a:latin typeface="Pangolin" panose="00000500000000000000" pitchFamily="2" charset="0"/>
            </a:endParaRPr>
          </a:p>
          <a:p>
            <a:pPr algn="ctr"/>
            <a:r>
              <a:rPr lang="de-DE" sz="1000" dirty="0">
                <a:latin typeface="Pangolin" panose="00000500000000000000" pitchFamily="2" charset="0"/>
              </a:rPr>
              <a:t>     </a:t>
            </a:r>
            <a:r>
              <a:rPr lang="de-DE" sz="1000" dirty="0">
                <a:solidFill>
                  <a:schemeClr val="tx1"/>
                </a:solidFill>
                <a:latin typeface="Pangolin" panose="00000500000000000000" pitchFamily="2" charset="0"/>
              </a:rPr>
              <a:t>different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29" name="Textfeld 28">
            <a:extLst>
              <a:ext uri="{FF2B5EF4-FFF2-40B4-BE49-F238E27FC236}">
                <a16:creationId xmlns:a16="http://schemas.microsoft.com/office/drawing/2014/main" id="{A301EB8C-E2AE-4E33-8028-83065537DBB6}"/>
              </a:ext>
              <a:ext uri="{C183D7F6-B498-43B3-948B-1728B52AA6E4}">
                <adec:decorative xmlns:adec="http://schemas.microsoft.com/office/drawing/2017/decorative" val="1"/>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 </a:t>
            </a:r>
            <a:r>
              <a:rPr lang="de-DE" sz="1000" dirty="0" err="1">
                <a:solidFill>
                  <a:schemeClr val="tx1"/>
                </a:solidFill>
                <a:latin typeface="Pangolin" panose="00000500000000000000" pitchFamily="2" charset="0"/>
              </a:rPr>
              <a:t>best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 variable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report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often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each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appears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called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variable.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609554"/>
            <a:ext cx="1780092" cy="861774"/>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visualize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look</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since</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in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around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same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It</a:t>
            </a:r>
            <a:r>
              <a:rPr lang="de-DE" sz="1000" dirty="0" err="1">
                <a:latin typeface="Pangolin" panose="00000500000000000000" pitchFamily="2" charset="0"/>
              </a:rPr>
              <a:t>‘</a:t>
            </a:r>
            <a:r>
              <a:rPr lang="de-DE" sz="1000" dirty="0" err="1">
                <a:solidFill>
                  <a:schemeClr val="tx1"/>
                </a:solidFill>
                <a:latin typeface="Pangolin" panose="00000500000000000000" pitchFamily="2" charset="0"/>
              </a:rPr>
              <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kind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shaped</a:t>
            </a:r>
            <a:r>
              <a:rPr lang="de-DE" sz="1000" dirty="0">
                <a:solidFill>
                  <a:schemeClr val="tx1"/>
                </a:solidFill>
                <a:latin typeface="Pangolin" panose="00000500000000000000" pitchFamily="2" charset="0"/>
              </a:rPr>
              <a:t> like a bell…</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39230" y="3785716"/>
            <a:ext cx="1587263"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Yes. </a:t>
            </a: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were</a:t>
            </a:r>
            <a:r>
              <a:rPr lang="de-DE" sz="1000" dirty="0">
                <a:latin typeface="Pangolin" panose="00000500000000000000" pitchFamily="2" charset="0"/>
              </a:rPr>
              <a:t> </a:t>
            </a:r>
            <a:r>
              <a:rPr lang="de-DE" sz="1000" dirty="0" err="1">
                <a:latin typeface="Pangolin" panose="00000500000000000000" pitchFamily="2" charset="0"/>
              </a:rPr>
              <a:t>other</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 in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basket</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a:t>
            </a:r>
            <a:r>
              <a:rPr lang="de-DE" sz="1000" dirty="0" err="1">
                <a:latin typeface="Pangolin" panose="00000500000000000000" pitchFamily="2" charset="0"/>
              </a:rPr>
              <a:t>best</a:t>
            </a:r>
            <a:r>
              <a:rPr lang="de-DE" sz="1000" dirty="0">
                <a:latin typeface="Pangolin" panose="00000500000000000000" pitchFamily="2" charset="0"/>
              </a:rPr>
              <a:t> </a:t>
            </a:r>
            <a:r>
              <a:rPr lang="de-DE" sz="1000" dirty="0" err="1">
                <a:latin typeface="Pangolin" panose="00000500000000000000" pitchFamily="2" charset="0"/>
              </a:rPr>
              <a:t>guess</a:t>
            </a:r>
            <a:r>
              <a:rPr lang="de-DE" sz="1000" dirty="0">
                <a:latin typeface="Pangolin" panose="00000500000000000000" pitchFamily="2" charset="0"/>
              </a:rPr>
              <a:t>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their</a:t>
            </a:r>
            <a:r>
              <a:rPr lang="de-DE" sz="1000" dirty="0">
                <a:latin typeface="Pangolin" panose="00000500000000000000" pitchFamily="2" charset="0"/>
              </a:rPr>
              <a:t> </a:t>
            </a:r>
            <a:r>
              <a:rPr lang="de-DE" sz="1000" dirty="0" err="1">
                <a:latin typeface="Pangolin" panose="00000500000000000000" pitchFamily="2" charset="0"/>
              </a:rPr>
              <a:t>weight</a:t>
            </a:r>
            <a:r>
              <a:rPr lang="de-DE" sz="1000" dirty="0">
                <a:latin typeface="Pangolin" panose="00000500000000000000" pitchFamily="2" charset="0"/>
              </a:rPr>
              <a:t> </a:t>
            </a:r>
            <a:r>
              <a:rPr lang="de-DE" sz="1000" dirty="0" err="1">
                <a:latin typeface="Pangolin" panose="00000500000000000000" pitchFamily="2" charset="0"/>
              </a:rPr>
              <a:t>would</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 </a:t>
            </a:r>
            <a:r>
              <a:rPr lang="de-DE" sz="1000" dirty="0" err="1">
                <a:latin typeface="Pangolin" panose="00000500000000000000" pitchFamily="2" charset="0"/>
              </a:rPr>
              <a:t>value</a:t>
            </a:r>
            <a:r>
              <a:rPr lang="de-DE" sz="1000" dirty="0">
                <a:latin typeface="Pangolin" panose="00000500000000000000" pitchFamily="2" charset="0"/>
              </a:rPr>
              <a:t> </a:t>
            </a:r>
            <a:r>
              <a:rPr lang="de-DE" sz="1000" dirty="0" err="1">
                <a:latin typeface="Pangolin" panose="00000500000000000000" pitchFamily="2" charset="0"/>
              </a:rPr>
              <a:t>around</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same </a:t>
            </a:r>
            <a:r>
              <a:rPr lang="de-DE" sz="1000" dirty="0" err="1">
                <a:latin typeface="Pangolin" panose="00000500000000000000" pitchFamily="2" charset="0"/>
              </a:rPr>
              <a:t>spot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421016" y="5742937"/>
            <a:ext cx="1965101" cy="707886"/>
          </a:xfrm>
          <a:prstGeom prst="rect">
            <a:avLst/>
          </a:prstGeom>
          <a:noFill/>
        </p:spPr>
        <p:txBody>
          <a:bodyPr wrap="square">
            <a:spAutoFit/>
          </a:bodyPr>
          <a:lstStyle/>
          <a:p>
            <a:pPr algn="ctr"/>
            <a:r>
              <a:rPr lang="de-DE" sz="1000" dirty="0">
                <a:latin typeface="Pangolin" panose="00000500000000000000" pitchFamily="2" charset="0"/>
              </a:rPr>
              <a:t>T</a:t>
            </a:r>
            <a:r>
              <a:rPr lang="de-DE" sz="1000" dirty="0">
                <a:solidFill>
                  <a:schemeClr val="tx1"/>
                </a:solidFill>
                <a:latin typeface="Pangolin" panose="00000500000000000000" pitchFamily="2" charset="0"/>
              </a:rPr>
              <a:t>his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point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represents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 </a:t>
            </a: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CENTRAL TENDENCY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14191"/>
            <a:ext cx="1485089"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okay. But…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73244"/>
            <a:ext cx="2044698"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summarize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in multiple </a:t>
            </a:r>
            <a:r>
              <a:rPr lang="de-DE" sz="1000" dirty="0" err="1">
                <a:solidFill>
                  <a:schemeClr val="tx1"/>
                </a:solidFill>
                <a:latin typeface="Pangolin" panose="00000500000000000000" pitchFamily="2" charset="0"/>
              </a:rPr>
              <a:t>ways</a:t>
            </a:r>
            <a:r>
              <a:rPr lang="de-DE" sz="1000" dirty="0">
                <a:solidFill>
                  <a:schemeClr val="tx1"/>
                </a:solidFill>
                <a:latin typeface="Pangolin" panose="00000500000000000000" pitchFamily="2" charset="0"/>
              </a:rPr>
              <a:t>. The </a:t>
            </a:r>
            <a:r>
              <a:rPr lang="de-DE" sz="1000" dirty="0">
                <a:solidFill>
                  <a:schemeClr val="tx1"/>
                </a:solidFill>
                <a:highlight>
                  <a:srgbClr val="C0C0C0"/>
                </a:highlight>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common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it‘s</a:t>
            </a:r>
            <a:r>
              <a:rPr lang="de-DE" sz="1000" dirty="0">
                <a:solidFill>
                  <a:schemeClr val="tx1"/>
                </a:solidFill>
                <a:latin typeface="Pangolin" panose="00000500000000000000" pitchFamily="2" charset="0"/>
              </a:rPr>
              <a:t> easy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568578" y="6829102"/>
            <a:ext cx="1720846"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These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six</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here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06227"/>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together</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then</a:t>
            </a:r>
            <a:r>
              <a:rPr lang="de-DE" sz="1000" dirty="0">
                <a:solidFill>
                  <a:schemeClr val="tx1"/>
                </a:solidFill>
                <a:latin typeface="Pangolin" panose="00000500000000000000" pitchFamily="2" charset="0"/>
              </a:rPr>
              <a:t> divide </a:t>
            </a:r>
            <a:r>
              <a:rPr lang="de-DE" sz="1000" dirty="0" err="1">
                <a:solidFill>
                  <a:schemeClr val="tx1"/>
                </a:solidFill>
                <a:latin typeface="Pangolin" panose="00000500000000000000" pitchFamily="2" charset="0"/>
              </a:rPr>
              <a:t>by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number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gives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us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64289"/>
            <a:ext cx="1290493"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a:t>
            </a:r>
            <a:r>
              <a:rPr lang="de-DE" sz="1000" dirty="0" err="1">
                <a:solidFill>
                  <a:schemeClr val="tx1"/>
                </a:solidFill>
                <a:latin typeface="Pangolin" panose="00000500000000000000" pitchFamily="2" charset="0"/>
              </a:rPr>
              <a:t>that</a:t>
            </a:r>
            <a:r>
              <a:rPr lang="de-DE" sz="1000" dirty="0" err="1">
                <a:latin typeface="Pangolin" panose="00000500000000000000" pitchFamily="2" charset="0"/>
              </a:rPr>
              <a:t>‘s</a:t>
            </a:r>
            <a:r>
              <a:rPr lang="de-DE" sz="1000" dirty="0">
                <a:latin typeface="Pangolin" panose="00000500000000000000" pitchFamily="2" charset="0"/>
              </a:rPr>
              <a:t> </a:t>
            </a:r>
            <a:r>
              <a:rPr lang="de-DE" sz="1000" dirty="0" err="1">
                <a:latin typeface="Pangolin" panose="00000500000000000000" pitchFamily="2" charset="0"/>
              </a:rPr>
              <a:t>really</a:t>
            </a:r>
            <a:r>
              <a:rPr lang="de-DE" sz="1000" dirty="0">
                <a:latin typeface="Pangolin" panose="00000500000000000000" pitchFamily="2" charset="0"/>
              </a:rPr>
              <a:t> </a:t>
            </a:r>
            <a:r>
              <a:rPr lang="de-DE" sz="1000" dirty="0" err="1">
                <a:latin typeface="Pangolin" panose="00000500000000000000" pitchFamily="2" charset="0"/>
              </a:rPr>
              <a:t>almost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top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bell-</a:t>
            </a:r>
            <a:r>
              <a:rPr lang="de-DE" sz="1000" dirty="0" err="1">
                <a:latin typeface="Pangolin" panose="00000500000000000000" pitchFamily="2" charset="0"/>
              </a:rPr>
              <a:t>shaped</a:t>
            </a:r>
            <a:r>
              <a:rPr lang="de-DE" sz="1000" dirty="0">
                <a:latin typeface="Pangolin" panose="00000500000000000000" pitchFamily="2" charset="0"/>
              </a:rPr>
              <a:t> </a:t>
            </a:r>
            <a:r>
              <a:rPr lang="de-DE" sz="1000" dirty="0" err="1">
                <a:latin typeface="Pangolin" panose="00000500000000000000" pitchFamily="2" charset="0"/>
              </a:rPr>
              <a:t>graph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476" y="3111165"/>
            <a:ext cx="251226" cy="116907"/>
          </a:xfrm>
          <a:prstGeom prst="rect">
            <a:avLst/>
          </a:prstGeom>
        </p:spPr>
      </p:pic>
      <p:sp>
        <p:nvSpPr>
          <p:cNvPr id="2" name="Title 1">
            <a:extLst>
              <a:ext uri="{FF2B5EF4-FFF2-40B4-BE49-F238E27FC236}">
                <a16:creationId xmlns:a16="http://schemas.microsoft.com/office/drawing/2014/main" id="{2B05A921-7439-58B4-6212-FA5259E6331B}"/>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Exactly</a:t>
            </a:r>
            <a:r>
              <a:rPr lang="de-DE" sz="1000" dirty="0">
                <a:solidFill>
                  <a:schemeClr val="tx1"/>
                </a:solidFill>
                <a:latin typeface="Pangolin" panose="00000500000000000000" pitchFamily="2" charset="0"/>
              </a:rPr>
              <a:t>. But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not </a:t>
            </a:r>
            <a:r>
              <a:rPr lang="de-DE" sz="1000" dirty="0" err="1">
                <a:solidFill>
                  <a:schemeClr val="tx1"/>
                </a:solidFill>
                <a:latin typeface="Pangolin" panose="00000500000000000000" pitchFamily="2" charset="0"/>
              </a:rPr>
              <a:t>always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392829" y="1287597"/>
            <a:ext cx="875961"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Guys,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believe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weighs</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70 </a:t>
            </a:r>
            <a:r>
              <a:rPr lang="de-DE" sz="1000" dirty="0" err="1">
                <a:solidFill>
                  <a:schemeClr val="tx1"/>
                </a:solidFill>
                <a:latin typeface="Pangolin" panose="00000500000000000000" pitchFamily="2" charset="0"/>
              </a:rPr>
              <a:t>grams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2175"/>
            <a:ext cx="1151351"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Once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again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perfect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example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612840"/>
            <a:ext cx="203718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dataset</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graph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looks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more</a:t>
            </a:r>
            <a:r>
              <a:rPr lang="de-DE" sz="1000" dirty="0">
                <a:solidFill>
                  <a:schemeClr val="tx1"/>
                </a:solidFill>
                <a:latin typeface="Pangolin" panose="00000500000000000000" pitchFamily="2" charset="0"/>
              </a:rPr>
              <a:t> like a rat            , and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far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top, and </a:t>
            </a:r>
            <a:r>
              <a:rPr lang="de-DE" sz="1000" dirty="0" err="1">
                <a:solidFill>
                  <a:schemeClr val="tx1"/>
                </a:solidFill>
                <a:latin typeface="Pangolin" panose="00000500000000000000" pitchFamily="2" charset="0"/>
              </a:rPr>
              <a:t>closer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tail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2495" y="3634536"/>
            <a:ext cx="1354432" cy="507831"/>
          </a:xfrm>
          <a:prstGeom prst="rect">
            <a:avLst/>
          </a:prstGeom>
          <a:noFill/>
        </p:spPr>
        <p:txBody>
          <a:bodyPr wrap="square">
            <a:spAutoFit/>
          </a:bodyPr>
          <a:lstStyle/>
          <a:p>
            <a:pPr algn="ctr"/>
            <a:r>
              <a:rPr lang="de-DE" sz="900" dirty="0">
                <a:latin typeface="Pangolin" panose="00000500000000000000" pitchFamily="2" charset="0"/>
              </a:rPr>
              <a:t>Huh, </a:t>
            </a:r>
            <a:r>
              <a:rPr lang="de-DE" sz="900" dirty="0" err="1">
                <a:latin typeface="Pangolin" panose="00000500000000000000" pitchFamily="2" charset="0"/>
              </a:rPr>
              <a:t>y</a:t>
            </a:r>
            <a:r>
              <a:rPr lang="de-DE" sz="900" dirty="0" err="1">
                <a:solidFill>
                  <a:schemeClr val="tx1"/>
                </a:solidFill>
                <a:latin typeface="Pangolin" panose="00000500000000000000" pitchFamily="2" charset="0"/>
              </a:rPr>
              <a:t>ou‘re</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right</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Now</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the</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mean</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is</a:t>
            </a:r>
            <a:r>
              <a:rPr lang="de-DE" sz="900" dirty="0">
                <a:solidFill>
                  <a:schemeClr val="tx1"/>
                </a:solidFill>
                <a:latin typeface="Pangolin" panose="00000500000000000000" pitchFamily="2" charset="0"/>
              </a:rPr>
              <a:t> not </a:t>
            </a:r>
            <a:r>
              <a:rPr lang="de-DE" sz="900" dirty="0" err="1">
                <a:solidFill>
                  <a:schemeClr val="tx1"/>
                </a:solidFill>
                <a:latin typeface="Pangolin" panose="00000500000000000000" pitchFamily="2" charset="0"/>
              </a:rPr>
              <a:t>very</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representative</a:t>
            </a:r>
            <a:r>
              <a:rPr lang="de-DE" sz="900" dirty="0">
                <a:solidFill>
                  <a:schemeClr val="tx1"/>
                </a:solidFill>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202883"/>
            <a:ext cx="1354431"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True. But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still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through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MEDIAN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471241" y="3721601"/>
            <a:ext cx="2093568"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ascending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median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middle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46679" y="5356028"/>
            <a:ext cx="1431779"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 median </a:t>
            </a:r>
            <a:r>
              <a:rPr lang="de-DE" sz="1000" dirty="0" err="1">
                <a:solidFill>
                  <a:schemeClr val="tx1"/>
                </a:solidFill>
                <a:latin typeface="Pangolin" panose="00000500000000000000" pitchFamily="2" charset="0"/>
              </a:rPr>
              <a: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190g,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better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summarizes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skewed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802826"/>
            <a:ext cx="301886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 </a:t>
            </a:r>
            <a:r>
              <a:rPr lang="de-DE" sz="1000" dirty="0" err="1">
                <a:solidFill>
                  <a:schemeClr val="tx1"/>
                </a:solidFill>
                <a:latin typeface="Pangolin" panose="00000500000000000000" pitchFamily="2" charset="0"/>
              </a:rPr>
              <a:t>see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found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help</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yourselves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glad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people</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them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39974"/>
            <a:ext cx="1653420"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Actually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borrow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moment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72763"/>
            <a:ext cx="2039738"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whole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first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not an </a:t>
            </a:r>
            <a:r>
              <a:rPr lang="de-DE" sz="1000" dirty="0" err="1">
                <a:solidFill>
                  <a:schemeClr val="tx1"/>
                </a:solidFill>
                <a:latin typeface="Pangolin" panose="00000500000000000000" pitchFamily="2" charset="0"/>
              </a:rPr>
              <a:t>outlier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anymore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O</a:t>
            </a:r>
            <a:r>
              <a:rPr lang="en-US" sz="1000" dirty="0">
                <a:solidFill>
                  <a:schemeClr val="tx1"/>
                </a:solidFill>
                <a:latin typeface="Pangolin" panose="00000500000000000000" pitchFamily="2" charset="0"/>
              </a:rPr>
              <a:t>utliers are extreme values that can be errors in measurement, or accurate reports of rare events.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parameters</a:t>
            </a:r>
            <a:r>
              <a:rPr lang="de-DE" sz="1000" dirty="0">
                <a:solidFill>
                  <a:srgbClr val="00B050"/>
                </a:solidFill>
                <a:latin typeface="Pangolin" panose="00000500000000000000" pitchFamily="2" charset="0"/>
              </a:rPr>
              <a:t> </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parameters</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graph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suddenly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two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hills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447836" y="1711024"/>
            <a:ext cx="85690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Like </a:t>
            </a:r>
            <a:r>
              <a:rPr lang="de-DE" sz="1000" dirty="0" err="1">
                <a:solidFill>
                  <a:schemeClr val="tx1"/>
                </a:solidFill>
                <a:latin typeface="Pangolin" panose="00000500000000000000" pitchFamily="2" charset="0"/>
              </a:rPr>
              <a:t>two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rats</a:t>
            </a:r>
            <a:r>
              <a:rPr lang="de-DE" sz="1000" dirty="0">
                <a:solidFill>
                  <a:schemeClr val="tx1"/>
                </a:solidFill>
                <a:latin typeface="Pangolin" panose="00000500000000000000" pitchFamily="2" charset="0"/>
              </a:rPr>
              <a:t> in </a:t>
            </a:r>
            <a:r>
              <a:rPr lang="de-DE" sz="1000" dirty="0" err="1">
                <a:solidFill>
                  <a:schemeClr val="tx1"/>
                </a:solidFill>
                <a:latin typeface="Pangolin" panose="00000500000000000000" pitchFamily="2" charset="0"/>
              </a:rPr>
              <a:t>love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412690" y="1986008"/>
            <a:ext cx="856904" cy="246221"/>
          </a:xfrm>
          <a:prstGeom prst="rect">
            <a:avLst/>
          </a:prstGeom>
          <a:noFill/>
        </p:spPr>
        <p:txBody>
          <a:bodyPr wrap="square">
            <a:spAutoFit/>
          </a:bodyPr>
          <a:lstStyle/>
          <a:p>
            <a:pPr algn="ctr"/>
            <a:r>
              <a:rPr lang="de-DE" sz="1000" dirty="0" err="1">
                <a:latin typeface="Pangolin" panose="00000500000000000000" pitchFamily="2" charset="0"/>
              </a:rPr>
              <a:t>Uhh</a:t>
            </a:r>
            <a:r>
              <a:rPr lang="de-DE" sz="1000" dirty="0">
                <a:latin typeface="Pangolin" panose="00000500000000000000" pitchFamily="2" charset="0"/>
              </a:rPr>
              <a:t>, </a:t>
            </a:r>
            <a:r>
              <a:rPr lang="de-DE" sz="1000" dirty="0" err="1">
                <a:latin typeface="Pangolin" panose="00000500000000000000" pitchFamily="2" charset="0"/>
              </a:rPr>
              <a:t>sure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546570" y="2523024"/>
            <a:ext cx="1882429" cy="707886"/>
          </a:xfrm>
          <a:prstGeom prst="rect">
            <a:avLst/>
          </a:prstGeom>
          <a:noFill/>
        </p:spPr>
        <p:txBody>
          <a:bodyPr wrap="square">
            <a:spAutoFit/>
          </a:bodyPr>
          <a:lstStyle/>
          <a:p>
            <a:pPr algn="ctr"/>
            <a:r>
              <a:rPr lang="de-DE" sz="1000" dirty="0" err="1">
                <a:latin typeface="Pangolin" panose="00000500000000000000" pitchFamily="2" charset="0"/>
              </a:rPr>
              <a:t>Anyway</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something</a:t>
            </a:r>
            <a:r>
              <a:rPr lang="de-DE" sz="1000" dirty="0">
                <a:latin typeface="Pangolin" panose="00000500000000000000" pitchFamily="2" charset="0"/>
              </a:rPr>
              <a:t> </a:t>
            </a:r>
            <a:r>
              <a:rPr lang="de-DE" sz="1000" dirty="0" err="1">
                <a:latin typeface="Pangolin" panose="00000500000000000000" pitchFamily="2" charset="0"/>
              </a:rPr>
              <a:t>called</a:t>
            </a:r>
            <a:r>
              <a:rPr lang="de-DE" sz="1000" dirty="0">
                <a:latin typeface="Pangolin" panose="00000500000000000000" pitchFamily="2" charset="0"/>
              </a:rPr>
              <a:t> </a:t>
            </a:r>
            <a:r>
              <a:rPr lang="de-DE" sz="1000" dirty="0">
                <a:highlight>
                  <a:srgbClr val="C0C0C0"/>
                </a:highlight>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 </a:t>
            </a: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has</a:t>
            </a:r>
            <a:r>
              <a:rPr lang="de-DE" sz="1000" dirty="0">
                <a:latin typeface="Pangolin" panose="00000500000000000000" pitchFamily="2" charset="0"/>
              </a:rPr>
              <a:t> multiple </a:t>
            </a:r>
            <a:r>
              <a:rPr lang="de-DE" sz="1000" dirty="0" err="1">
                <a:latin typeface="Pangolin" panose="00000500000000000000" pitchFamily="2" charset="0"/>
              </a:rPr>
              <a:t>hills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684172"/>
            <a:ext cx="1882429" cy="553998"/>
          </a:xfrm>
          <a:prstGeom prst="rect">
            <a:avLst/>
          </a:prstGeom>
          <a:noFill/>
        </p:spPr>
        <p:txBody>
          <a:bodyPr wrap="square">
            <a:spAutoFit/>
          </a:bodyPr>
          <a:lstStyle/>
          <a:p>
            <a:pPr algn="ctr"/>
            <a:r>
              <a:rPr lang="de-DE" sz="1000" dirty="0">
                <a:latin typeface="Pangolin" panose="00000500000000000000" pitchFamily="2" charset="0"/>
              </a:rPr>
              <a:t>The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defines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most</a:t>
            </a:r>
            <a:r>
              <a:rPr lang="de-DE" sz="1000" dirty="0">
                <a:latin typeface="Pangolin" panose="00000500000000000000" pitchFamily="2" charset="0"/>
              </a:rPr>
              <a:t> </a:t>
            </a:r>
            <a:r>
              <a:rPr lang="de-DE" sz="1000" dirty="0" err="1">
                <a:latin typeface="Pangolin" panose="00000500000000000000" pitchFamily="2" charset="0"/>
              </a:rPr>
              <a:t>frequently</a:t>
            </a:r>
            <a:r>
              <a:rPr lang="de-DE" sz="1000" dirty="0">
                <a:latin typeface="Pangolin" panose="00000500000000000000" pitchFamily="2" charset="0"/>
              </a:rPr>
              <a:t> </a:t>
            </a:r>
            <a:r>
              <a:rPr lang="de-DE" sz="1000" dirty="0" err="1">
                <a:latin typeface="Pangolin" panose="00000500000000000000" pitchFamily="2" charset="0"/>
              </a:rPr>
              <a:t>occuring</a:t>
            </a:r>
            <a:r>
              <a:rPr lang="de-DE" sz="1000" dirty="0">
                <a:latin typeface="Pangolin" panose="00000500000000000000" pitchFamily="2" charset="0"/>
              </a:rPr>
              <a:t> </a:t>
            </a:r>
            <a:r>
              <a:rPr lang="de-DE" sz="1000" dirty="0" err="1">
                <a:latin typeface="Pangolin" panose="00000500000000000000" pitchFamily="2" charset="0"/>
              </a:rPr>
              <a:t>value</a:t>
            </a:r>
            <a:r>
              <a:rPr lang="de-DE" sz="1000" dirty="0">
                <a:latin typeface="Pangolin" panose="00000500000000000000" pitchFamily="2" charset="0"/>
              </a:rPr>
              <a:t>(s) in a </a:t>
            </a:r>
            <a:r>
              <a:rPr lang="de-DE" sz="1000" dirty="0" err="1">
                <a:latin typeface="Pangolin" panose="00000500000000000000" pitchFamily="2" charset="0"/>
              </a:rPr>
              <a:t>dataset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553998"/>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case</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multiple </a:t>
            </a:r>
            <a:r>
              <a:rPr lang="de-DE" sz="1000" dirty="0" err="1">
                <a:latin typeface="Pangolin" panose="00000500000000000000" pitchFamily="2" charset="0"/>
              </a:rPr>
              <a:t>modes</a:t>
            </a:r>
            <a:r>
              <a:rPr lang="de-DE" sz="1000" dirty="0">
                <a:latin typeface="Pangolin" panose="00000500000000000000" pitchFamily="2" charset="0"/>
              </a:rPr>
              <a:t>, but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be</a:t>
            </a:r>
            <a:r>
              <a:rPr lang="de-DE" sz="1000" dirty="0">
                <a:latin typeface="Pangolin" panose="00000500000000000000" pitchFamily="2" charset="0"/>
              </a:rPr>
              <a:t> just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even</a:t>
            </a:r>
            <a:r>
              <a:rPr lang="de-DE" sz="1000" dirty="0">
                <a:latin typeface="Pangolin" panose="00000500000000000000" pitchFamily="2" charset="0"/>
              </a:rPr>
              <a:t> </a:t>
            </a:r>
            <a:r>
              <a:rPr lang="de-DE" sz="1000" dirty="0" err="1">
                <a:latin typeface="Pangolin" panose="00000500000000000000" pitchFamily="2" charset="0"/>
              </a:rPr>
              <a:t>no</a:t>
            </a:r>
            <a:r>
              <a:rPr lang="de-DE" sz="1000" dirty="0">
                <a:latin typeface="Pangolin" panose="00000500000000000000" pitchFamily="2" charset="0"/>
              </a:rPr>
              <a:t> </a:t>
            </a:r>
            <a:r>
              <a:rPr lang="de-DE" sz="1000" dirty="0" err="1">
                <a:latin typeface="Pangolin" panose="00000500000000000000" pitchFamily="2" charset="0"/>
              </a:rPr>
              <a:t>mode</a:t>
            </a:r>
            <a:r>
              <a:rPr lang="de-DE" sz="1000" dirty="0">
                <a:latin typeface="Pangolin" panose="00000500000000000000" pitchFamily="2" charset="0"/>
              </a:rPr>
              <a:t> at all.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400110"/>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apply</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median, and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different </a:t>
            </a:r>
            <a:r>
              <a:rPr lang="de-DE" sz="1000" dirty="0" err="1">
                <a:latin typeface="Pangolin" panose="00000500000000000000" pitchFamily="2" charset="0"/>
              </a:rPr>
              <a:t>samples</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But </a:t>
            </a:r>
            <a:r>
              <a:rPr lang="de-DE" sz="1000" dirty="0" err="1">
                <a:latin typeface="Pangolin" panose="00000500000000000000" pitchFamily="2" charset="0"/>
              </a:rPr>
              <a:t>often</a:t>
            </a:r>
            <a:r>
              <a:rPr lang="de-DE" sz="1000" dirty="0">
                <a:latin typeface="Pangolin" panose="00000500000000000000" pitchFamily="2" charset="0"/>
              </a:rPr>
              <a:t>, </a:t>
            </a:r>
            <a:r>
              <a:rPr lang="de-DE" sz="1000" dirty="0" err="1">
                <a:latin typeface="Pangolin" panose="00000500000000000000" pitchFamily="2" charset="0"/>
              </a:rPr>
              <a:t>some</a:t>
            </a:r>
            <a:r>
              <a:rPr lang="de-DE" sz="1000" dirty="0">
                <a:latin typeface="Pangolin" panose="00000500000000000000" pitchFamily="2" charset="0"/>
              </a:rPr>
              <a:t> will </a:t>
            </a:r>
            <a:r>
              <a:rPr lang="de-DE" sz="1000" dirty="0" err="1">
                <a:latin typeface="Pangolin" panose="00000500000000000000" pitchFamily="2" charset="0"/>
              </a:rPr>
              <a:t>represent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better</a:t>
            </a:r>
            <a:r>
              <a:rPr lang="de-DE" sz="1000" dirty="0">
                <a:latin typeface="Pangolin" panose="00000500000000000000" pitchFamily="2" charset="0"/>
              </a:rPr>
              <a:t> </a:t>
            </a:r>
            <a:r>
              <a:rPr lang="de-DE" sz="1000" dirty="0" err="1">
                <a:latin typeface="Pangolin" panose="00000500000000000000" pitchFamily="2" charset="0"/>
              </a:rPr>
              <a:t>than</a:t>
            </a:r>
            <a:r>
              <a:rPr lang="de-DE" sz="1000" dirty="0">
                <a:latin typeface="Pangolin" panose="00000500000000000000" pitchFamily="2" charset="0"/>
              </a:rPr>
              <a:t> </a:t>
            </a:r>
            <a:r>
              <a:rPr lang="de-DE" sz="1000" dirty="0" err="1">
                <a:latin typeface="Pangolin" panose="00000500000000000000" pitchFamily="2" charset="0"/>
              </a:rPr>
              <a:t>others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71380" y="6780593"/>
            <a:ext cx="1956829" cy="861774"/>
          </a:xfrm>
          <a:prstGeom prst="rect">
            <a:avLst/>
          </a:prstGeom>
          <a:noFill/>
        </p:spPr>
        <p:txBody>
          <a:bodyPr wrap="square">
            <a:spAutoFit/>
          </a:bodyPr>
          <a:lstStyle/>
          <a:p>
            <a:pPr algn="ctr"/>
            <a:r>
              <a:rPr lang="de-DE" sz="1000" dirty="0">
                <a:latin typeface="Pangolin" panose="00000500000000000000" pitchFamily="2" charset="0"/>
              </a:rPr>
              <a:t>Okay, </a:t>
            </a:r>
            <a:r>
              <a:rPr lang="de-DE" sz="1000" dirty="0" err="1">
                <a:latin typeface="Pangolin" panose="00000500000000000000" pitchFamily="2" charset="0"/>
              </a:rPr>
              <a:t>thank</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I‘ve</a:t>
            </a:r>
            <a:r>
              <a:rPr lang="de-DE" sz="1000" dirty="0">
                <a:latin typeface="Pangolin" panose="00000500000000000000" pitchFamily="2" charset="0"/>
              </a:rPr>
              <a:t> </a:t>
            </a:r>
            <a:r>
              <a:rPr lang="de-DE" sz="1000" dirty="0" err="1">
                <a:latin typeface="Pangolin" panose="00000500000000000000" pitchFamily="2" charset="0"/>
              </a:rPr>
              <a:t>learned</a:t>
            </a:r>
            <a:r>
              <a:rPr lang="de-DE" sz="1000" dirty="0">
                <a:latin typeface="Pangolin" panose="00000500000000000000" pitchFamily="2" charset="0"/>
              </a:rPr>
              <a:t> a </a:t>
            </a:r>
            <a:r>
              <a:rPr lang="de-DE" sz="1000" dirty="0" err="1">
                <a:latin typeface="Pangolin" panose="00000500000000000000" pitchFamily="2" charset="0"/>
              </a:rPr>
              <a:t>lot</a:t>
            </a:r>
            <a:r>
              <a:rPr lang="de-DE" sz="1000" dirty="0">
                <a:latin typeface="Pangolin" panose="00000500000000000000" pitchFamily="2" charset="0"/>
              </a:rPr>
              <a:t>. </a:t>
            </a:r>
            <a:r>
              <a:rPr lang="de-DE" sz="1000" dirty="0" err="1">
                <a:latin typeface="Pangolin" panose="00000500000000000000" pitchFamily="2" charset="0"/>
              </a:rPr>
              <a:t>Now</a:t>
            </a:r>
            <a:r>
              <a:rPr lang="de-DE" sz="1000" dirty="0">
                <a:latin typeface="Pangolin" panose="00000500000000000000" pitchFamily="2" charset="0"/>
              </a:rPr>
              <a:t> I just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apply</a:t>
            </a:r>
            <a:r>
              <a:rPr lang="de-DE" sz="1000" dirty="0">
                <a:latin typeface="Pangolin" panose="00000500000000000000" pitchFamily="2" charset="0"/>
              </a:rPr>
              <a:t>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I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present</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It‘s</a:t>
            </a:r>
            <a:r>
              <a:rPr lang="de-DE" sz="1000" dirty="0">
                <a:latin typeface="Pangolin" panose="00000500000000000000" pitchFamily="2" charset="0"/>
              </a:rPr>
              <a:t> </a:t>
            </a:r>
            <a:r>
              <a:rPr lang="de-DE" sz="1000" dirty="0" err="1">
                <a:latin typeface="Pangolin" panose="00000500000000000000" pitchFamily="2" charset="0"/>
              </a:rPr>
              <a:t>from</a:t>
            </a:r>
            <a:r>
              <a:rPr lang="de-DE" sz="1000" dirty="0">
                <a:latin typeface="Pangolin" panose="00000500000000000000" pitchFamily="2" charset="0"/>
              </a:rPr>
              <a:t> an </a:t>
            </a:r>
            <a:r>
              <a:rPr lang="de-DE" sz="1000" dirty="0" err="1">
                <a:latin typeface="Pangolin" panose="00000500000000000000" pitchFamily="2" charset="0"/>
              </a:rPr>
              <a:t>app</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tracks</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heart</a:t>
            </a:r>
            <a:r>
              <a:rPr lang="de-DE" sz="1000" dirty="0">
                <a:latin typeface="Pangolin" panose="00000500000000000000" pitchFamily="2" charset="0"/>
              </a:rPr>
              <a:t> rate </a:t>
            </a:r>
            <a:r>
              <a:rPr lang="de-DE" sz="1000" dirty="0" err="1">
                <a:latin typeface="Pangolin" panose="00000500000000000000" pitchFamily="2" charset="0"/>
              </a:rPr>
              <a:t>measurements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861774"/>
          </a:xfrm>
          <a:prstGeom prst="rect">
            <a:avLst/>
          </a:prstGeom>
          <a:noFill/>
        </p:spPr>
        <p:txBody>
          <a:bodyPr wrap="square">
            <a:spAutoFit/>
          </a:bodyPr>
          <a:lstStyle/>
          <a:p>
            <a:pPr algn="ct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should</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doable</a:t>
            </a:r>
            <a:r>
              <a:rPr lang="de-DE" sz="1000" dirty="0">
                <a:latin typeface="Pangolin" panose="00000500000000000000" pitchFamily="2" charset="0"/>
              </a:rPr>
              <a:t> - </a:t>
            </a:r>
            <a:r>
              <a:rPr lang="de-DE" sz="1000" dirty="0" err="1">
                <a:latin typeface="Pangolin" panose="00000500000000000000" pitchFamily="2" charset="0"/>
              </a:rPr>
              <a:t>take</a:t>
            </a:r>
            <a:r>
              <a:rPr lang="de-DE" sz="1000" dirty="0">
                <a:latin typeface="Pangolin" panose="00000500000000000000" pitchFamily="2" charset="0"/>
              </a:rPr>
              <a:t> a</a:t>
            </a:r>
            <a:br>
              <a:rPr lang="de-DE" sz="1000" dirty="0">
                <a:latin typeface="Pangolin" panose="00000500000000000000" pitchFamily="2" charset="0"/>
              </a:rPr>
            </a:br>
            <a:r>
              <a:rPr lang="de-DE" sz="1000" dirty="0">
                <a:latin typeface="Pangolin" panose="00000500000000000000" pitchFamily="2" charset="0"/>
              </a:rPr>
              <a:t>  </a:t>
            </a:r>
            <a:r>
              <a:rPr lang="de-DE" sz="1000" dirty="0" err="1">
                <a:latin typeface="Pangolin" panose="00000500000000000000" pitchFamily="2" charset="0"/>
              </a:rPr>
              <a:t>look</a:t>
            </a:r>
            <a:r>
              <a:rPr lang="de-DE" sz="1000" dirty="0">
                <a:latin typeface="Pangolin" panose="00000500000000000000" pitchFamily="2" charset="0"/>
              </a:rPr>
              <a:t>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and follow </a:t>
            </a:r>
            <a:r>
              <a:rPr lang="de-DE" sz="1000" dirty="0" err="1">
                <a:latin typeface="Pangolin" panose="00000500000000000000" pitchFamily="2" charset="0"/>
              </a:rPr>
              <a:t>the</a:t>
            </a:r>
            <a:r>
              <a:rPr lang="de-DE" sz="1000" dirty="0">
                <a:latin typeface="Pangolin" panose="00000500000000000000" pitchFamily="2" charset="0"/>
              </a:rPr>
              <a:t> same </a:t>
            </a:r>
            <a:r>
              <a:rPr lang="de-DE" sz="1000" dirty="0" err="1">
                <a:latin typeface="Pangolin" panose="00000500000000000000" pitchFamily="2" charset="0"/>
              </a:rPr>
              <a:t>steps</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just </a:t>
            </a:r>
            <a:r>
              <a:rPr lang="de-DE" sz="1000" dirty="0" err="1">
                <a:latin typeface="Pangolin" panose="00000500000000000000" pitchFamily="2" charset="0"/>
              </a:rPr>
              <a:t>did</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next</a:t>
            </a:r>
            <a:r>
              <a:rPr lang="de-DE" sz="1000" dirty="0">
                <a:latin typeface="Pangolin" panose="00000500000000000000" pitchFamily="2" charset="0"/>
              </a:rPr>
              <a:t> </a:t>
            </a:r>
            <a:r>
              <a:rPr lang="de-DE" sz="1000" dirty="0" err="1">
                <a:latin typeface="Pangolin" panose="00000500000000000000" pitchFamily="2" charset="0"/>
              </a:rPr>
              <a:t>page</a:t>
            </a:r>
            <a:r>
              <a:rPr lang="de-DE" sz="1000" dirty="0">
                <a:latin typeface="Pangolin" panose="00000500000000000000" pitchFamily="2" charset="0"/>
              </a:rPr>
              <a:t>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calculations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CC00949C-4B1D-0F47-9F93-791EC7ED1A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Before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turning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median and </a:t>
            </a:r>
            <a:r>
              <a:rPr lang="de-DE" sz="1000" dirty="0" err="1">
                <a:solidFill>
                  <a:schemeClr val="tx1"/>
                </a:solidFill>
                <a:latin typeface="Pangolin" panose="00000500000000000000" pitchFamily="2" charset="0"/>
              </a:rPr>
              <a:t>mode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each</a:t>
            </a:r>
            <a:r>
              <a:rPr lang="de-DE" sz="1000" dirty="0">
                <a:solidFill>
                  <a:schemeClr val="tx1"/>
                </a:solidFill>
                <a:latin typeface="Pangolin" panose="00000500000000000000" pitchFamily="2" charset="0"/>
              </a:rPr>
              <a:t> variable, and check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parameter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adequate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on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Feel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check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calculations</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further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on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 uri="{C183D7F6-B498-43B3-948B-1728B52AA6E4}">
                <adec:decorative xmlns:adec="http://schemas.microsoft.com/office/drawing/2017/decorative" val="1"/>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2044169" cy="307777"/>
          </a:xfrm>
          <a:prstGeom prst="rect">
            <a:avLst/>
          </a:prstGeom>
          <a:noFill/>
        </p:spPr>
        <p:txBody>
          <a:bodyPr wrap="square">
            <a:spAutoFit/>
          </a:bodyPr>
          <a:lstStyle/>
          <a:p>
            <a:r>
              <a:rPr lang="de-DE" sz="1400" b="1" dirty="0">
                <a:latin typeface="Pangolin" panose="00000500000000000000" pitchFamily="2" charset="0"/>
              </a:rPr>
              <a:t>HEART RATE</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2538627" cy="307777"/>
          </a:xfrm>
          <a:prstGeom prst="rect">
            <a:avLst/>
          </a:prstGeom>
          <a:noFill/>
        </p:spPr>
        <p:txBody>
          <a:bodyPr wrap="square">
            <a:spAutoFit/>
          </a:bodyPr>
          <a:lstStyle/>
          <a:p>
            <a:r>
              <a:rPr lang="de-DE" sz="1400" b="1" dirty="0">
                <a:latin typeface="Pangolin" panose="00000500000000000000" pitchFamily="2" charset="0"/>
              </a:rPr>
              <a:t>MOST FREQUENT TIME OF USE</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STAR RATING</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de-DE" sz="1000" dirty="0" err="1">
                <a:latin typeface="Pangolin" panose="00000500000000000000" pitchFamily="2" charset="0"/>
              </a:rPr>
              <a:t>Each</a:t>
            </a:r>
            <a:r>
              <a:rPr lang="de-DE" sz="1000" dirty="0">
                <a:latin typeface="Pangolin" panose="00000500000000000000" pitchFamily="2" charset="0"/>
              </a:rPr>
              <a:t> </a:t>
            </a:r>
            <a:r>
              <a:rPr lang="de-DE" sz="1000" dirty="0" err="1">
                <a:latin typeface="Pangolin" panose="00000500000000000000" pitchFamily="2" charset="0"/>
              </a:rPr>
              <a:t>value</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exists</a:t>
            </a:r>
            <a:r>
              <a:rPr lang="de-DE" sz="1000" dirty="0">
                <a:latin typeface="Pangolin" panose="00000500000000000000" pitchFamily="2" charset="0"/>
              </a:rPr>
              <a:t> </a:t>
            </a:r>
            <a:r>
              <a:rPr lang="de-DE" sz="1000" dirty="0" err="1">
                <a:latin typeface="Pangolin" panose="00000500000000000000" pitchFamily="2" charset="0"/>
              </a:rPr>
              <a:t>once</a:t>
            </a:r>
            <a:r>
              <a:rPr lang="de-DE" sz="1000" dirty="0">
                <a:latin typeface="Pangolin" panose="00000500000000000000" pitchFamily="2" charset="0"/>
              </a:rPr>
              <a:t> - </a:t>
            </a:r>
            <a:r>
              <a:rPr lang="de-DE" sz="1000" dirty="0" err="1">
                <a:highlight>
                  <a:srgbClr val="C0C0C0"/>
                </a:highlight>
                <a:latin typeface="Pangolin" panose="00000500000000000000" pitchFamily="2" charset="0"/>
              </a:rPr>
              <a:t>there</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is</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no</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mode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de-DE" sz="900" dirty="0" err="1">
                <a:latin typeface="Pangolin" panose="00000500000000000000" pitchFamily="2" charset="0"/>
              </a:rPr>
              <a:t>If</a:t>
            </a:r>
            <a:r>
              <a:rPr lang="de-DE" sz="900" dirty="0">
                <a:latin typeface="Pangolin" panose="00000500000000000000" pitchFamily="2" charset="0"/>
              </a:rPr>
              <a:t> </a:t>
            </a:r>
            <a:r>
              <a:rPr lang="de-DE" sz="900" dirty="0" err="1">
                <a:latin typeface="Pangolin" panose="00000500000000000000" pitchFamily="2" charset="0"/>
              </a:rPr>
              <a:t>there</a:t>
            </a:r>
            <a:r>
              <a:rPr lang="de-DE" sz="900" dirty="0">
                <a:latin typeface="Pangolin" panose="00000500000000000000" pitchFamily="2" charset="0"/>
              </a:rPr>
              <a:t> </a:t>
            </a:r>
            <a:r>
              <a:rPr lang="de-DE" sz="900" dirty="0" err="1">
                <a:latin typeface="Pangolin" panose="00000500000000000000" pitchFamily="2" charset="0"/>
              </a:rPr>
              <a:t>are</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r>
              <a:rPr lang="de-DE" sz="900" dirty="0" err="1">
                <a:latin typeface="Pangolin" panose="00000500000000000000" pitchFamily="2" charset="0"/>
              </a:rPr>
              <a:t>central</a:t>
            </a:r>
            <a:r>
              <a:rPr lang="de-DE" sz="900" dirty="0">
                <a:latin typeface="Pangolin" panose="00000500000000000000" pitchFamily="2" charset="0"/>
              </a:rPr>
              <a:t> </a:t>
            </a:r>
            <a:r>
              <a:rPr lang="de-DE" sz="900" dirty="0" err="1">
                <a:latin typeface="Pangolin" panose="00000500000000000000" pitchFamily="2" charset="0"/>
              </a:rPr>
              <a:t>values</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mean</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r>
              <a:rPr lang="de-DE" sz="900" dirty="0" err="1">
                <a:latin typeface="Pangolin" panose="00000500000000000000" pitchFamily="2" charset="0"/>
              </a:rPr>
              <a:t>values</a:t>
            </a:r>
            <a:r>
              <a:rPr lang="de-DE" sz="900" dirty="0">
                <a:latin typeface="Pangolin" panose="00000500000000000000" pitchFamily="2" charset="0"/>
              </a:rPr>
              <a:t> </a:t>
            </a:r>
            <a:r>
              <a:rPr lang="de-DE" sz="900" dirty="0" err="1">
                <a:latin typeface="Pangolin" panose="00000500000000000000" pitchFamily="2" charset="0"/>
              </a:rPr>
              <a:t>is</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median:</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613751" y="4644484"/>
            <a:ext cx="1877478" cy="507831"/>
          </a:xfrm>
          <a:prstGeom prst="rect">
            <a:avLst/>
          </a:prstGeom>
          <a:noFill/>
        </p:spPr>
        <p:txBody>
          <a:bodyPr wrap="square">
            <a:spAutoFit/>
          </a:bodyPr>
          <a:lstStyle/>
          <a:p>
            <a:r>
              <a:rPr lang="de-DE" sz="900" dirty="0">
                <a:solidFill>
                  <a:schemeClr val="tx1">
                    <a:lumMod val="50000"/>
                    <a:lumOff val="50000"/>
                  </a:schemeClr>
                </a:solidFill>
                <a:latin typeface="Pangolin" panose="00000500000000000000" pitchFamily="2" charset="0"/>
              </a:rPr>
              <a:t>Time </a:t>
            </a:r>
            <a:r>
              <a:rPr lang="de-DE" sz="900" dirty="0" err="1">
                <a:solidFill>
                  <a:schemeClr val="tx1">
                    <a:lumMod val="50000"/>
                    <a:lumOff val="50000"/>
                  </a:schemeClr>
                </a:solidFill>
                <a:latin typeface="Pangolin" panose="00000500000000000000" pitchFamily="2" charset="0"/>
              </a:rPr>
              <a:t>of</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use</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is</a:t>
            </a:r>
            <a:r>
              <a:rPr lang="de-DE" sz="900" dirty="0">
                <a:solidFill>
                  <a:schemeClr val="tx1">
                    <a:lumMod val="50000"/>
                    <a:lumOff val="50000"/>
                  </a:schemeClr>
                </a:solidFill>
                <a:latin typeface="Pangolin" panose="00000500000000000000" pitchFamily="2" charset="0"/>
              </a:rPr>
              <a:t> not a quantitative </a:t>
            </a:r>
            <a:r>
              <a:rPr lang="de-DE" sz="900" dirty="0" err="1">
                <a:solidFill>
                  <a:schemeClr val="tx1">
                    <a:lumMod val="50000"/>
                    <a:lumOff val="50000"/>
                  </a:schemeClr>
                </a:solidFill>
                <a:latin typeface="Pangolin" panose="00000500000000000000" pitchFamily="2" charset="0"/>
              </a:rPr>
              <a:t>value</a:t>
            </a:r>
            <a:r>
              <a:rPr lang="de-DE" sz="900" dirty="0">
                <a:solidFill>
                  <a:schemeClr val="tx1">
                    <a:lumMod val="50000"/>
                    <a:lumOff val="50000"/>
                  </a:schemeClr>
                </a:solidFill>
                <a:latin typeface="Pangolin" panose="00000500000000000000" pitchFamily="2" charset="0"/>
              </a:rPr>
              <a:t> - so </a:t>
            </a:r>
            <a:r>
              <a:rPr lang="de-DE" sz="900" dirty="0" err="1">
                <a:solidFill>
                  <a:schemeClr val="tx1">
                    <a:lumMod val="50000"/>
                    <a:lumOff val="50000"/>
                  </a:schemeClr>
                </a:solidFill>
                <a:latin typeface="Pangolin" panose="00000500000000000000" pitchFamily="2" charset="0"/>
              </a:rPr>
              <a:t>calculating</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mean</a:t>
            </a:r>
            <a:r>
              <a:rPr lang="de-DE" sz="900" dirty="0">
                <a:solidFill>
                  <a:schemeClr val="tx1">
                    <a:lumMod val="50000"/>
                    <a:lumOff val="50000"/>
                  </a:schemeClr>
                </a:solidFill>
                <a:latin typeface="Pangolin" panose="00000500000000000000" pitchFamily="2" charset="0"/>
              </a:rPr>
              <a:t> and median </a:t>
            </a:r>
            <a:r>
              <a:rPr lang="de-DE" sz="900" dirty="0" err="1">
                <a:solidFill>
                  <a:schemeClr val="tx1">
                    <a:lumMod val="50000"/>
                    <a:lumOff val="50000"/>
                  </a:schemeClr>
                </a:solidFill>
                <a:latin typeface="Pangolin" panose="00000500000000000000" pitchFamily="2" charset="0"/>
              </a:rPr>
              <a:t>does</a:t>
            </a:r>
            <a:r>
              <a:rPr lang="de-DE" sz="900" dirty="0">
                <a:solidFill>
                  <a:schemeClr val="tx1">
                    <a:lumMod val="50000"/>
                    <a:lumOff val="50000"/>
                  </a:schemeClr>
                </a:solidFill>
                <a:latin typeface="Pangolin" panose="00000500000000000000" pitchFamily="2" charset="0"/>
              </a:rPr>
              <a:t> not </a:t>
            </a:r>
            <a:r>
              <a:rPr lang="de-DE" sz="900" dirty="0" err="1">
                <a:solidFill>
                  <a:schemeClr val="tx1">
                    <a:lumMod val="50000"/>
                    <a:lumOff val="50000"/>
                  </a:schemeClr>
                </a:solidFill>
                <a:latin typeface="Pangolin" panose="00000500000000000000" pitchFamily="2" charset="0"/>
              </a:rPr>
              <a:t>make</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any</a:t>
            </a:r>
            <a:r>
              <a:rPr lang="de-DE" sz="900" dirty="0">
                <a:solidFill>
                  <a:schemeClr val="tx1">
                    <a:lumMod val="50000"/>
                    <a:lumOff val="50000"/>
                  </a:schemeClr>
                </a:solidFill>
                <a:latin typeface="Pangolin" panose="00000500000000000000" pitchFamily="2" charset="0"/>
              </a:rPr>
              <a:t> sense!</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99996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2" y="9161722"/>
            <a:ext cx="908522"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values</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symmetrical</a:t>
            </a:r>
            <a:r>
              <a:rPr lang="de-DE" sz="1000" dirty="0">
                <a:latin typeface="Pangolin" panose="00000500000000000000" pitchFamily="2" charset="0"/>
              </a:rPr>
              <a:t>, </a:t>
            </a:r>
            <a:r>
              <a:rPr lang="de-DE" sz="1000" dirty="0" err="1">
                <a:latin typeface="Pangolin" panose="00000500000000000000" pitchFamily="2" charset="0"/>
              </a:rPr>
              <a:t>without</a:t>
            </a:r>
            <a:r>
              <a:rPr lang="de-DE" sz="1000" dirty="0">
                <a:latin typeface="Pangolin" panose="00000500000000000000" pitchFamily="2" charset="0"/>
              </a:rPr>
              <a:t> </a:t>
            </a:r>
            <a:r>
              <a:rPr lang="de-DE" sz="1000" dirty="0" err="1">
                <a:latin typeface="Pangolin" panose="00000500000000000000" pitchFamily="2" charset="0"/>
              </a:rPr>
              <a:t>any</a:t>
            </a:r>
            <a:r>
              <a:rPr lang="de-DE" sz="1000" dirty="0">
                <a:latin typeface="Pangolin" panose="00000500000000000000" pitchFamily="2" charset="0"/>
              </a:rPr>
              <a:t> </a:t>
            </a:r>
            <a:r>
              <a:rPr lang="de-DE" sz="1000" dirty="0" err="1">
                <a:latin typeface="Pangolin" panose="00000500000000000000" pitchFamily="2" charset="0"/>
              </a:rPr>
              <a:t>distortions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equal</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median.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de-DE" sz="1000" dirty="0">
                <a:latin typeface="Pangolin" panose="00000500000000000000" pitchFamily="2" charset="0"/>
              </a:rPr>
              <a:t>Mode </a:t>
            </a:r>
            <a:r>
              <a:rPr lang="de-DE" sz="1000" dirty="0" err="1">
                <a:latin typeface="Pangolin" panose="00000500000000000000" pitchFamily="2" charset="0"/>
              </a:rPr>
              <a:t>is</a:t>
            </a:r>
            <a:r>
              <a:rPr lang="de-DE" sz="1000" dirty="0">
                <a:latin typeface="Pangolin" panose="00000500000000000000" pitchFamily="2" charset="0"/>
              </a:rPr>
              <a:t> </a:t>
            </a:r>
            <a:r>
              <a:rPr lang="en-US" sz="1000" dirty="0">
                <a:latin typeface="Pangolin" panose="00000500000000000000" pitchFamily="2" charset="0"/>
              </a:rPr>
              <a:t>not only suited for multimodal distributions, but also when working with ordinal and categorical data.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83065"/>
            <a:ext cx="2044169" cy="553998"/>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datasets</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a </a:t>
            </a:r>
            <a:r>
              <a:rPr lang="de-DE" sz="1000" dirty="0" err="1">
                <a:latin typeface="Pangolin" panose="00000500000000000000" pitchFamily="2" charset="0"/>
              </a:rPr>
              <a:t>skewed</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median </a:t>
            </a:r>
            <a:r>
              <a:rPr lang="de-DE" sz="1000" dirty="0" err="1">
                <a:latin typeface="Pangolin" panose="00000500000000000000" pitchFamily="2" charset="0"/>
              </a:rPr>
              <a:t>is</a:t>
            </a:r>
            <a:r>
              <a:rPr lang="de-DE" sz="1000" dirty="0">
                <a:latin typeface="Pangolin" panose="00000500000000000000" pitchFamily="2" charset="0"/>
              </a:rPr>
              <a:t> a </a:t>
            </a:r>
            <a:r>
              <a:rPr lang="de-DE" sz="1000" dirty="0" err="1">
                <a:latin typeface="Pangolin" panose="00000500000000000000" pitchFamily="2" charset="0"/>
              </a:rPr>
              <a:t>better</a:t>
            </a:r>
            <a:r>
              <a:rPr lang="de-DE" sz="1000" dirty="0">
                <a:latin typeface="Pangolin" panose="00000500000000000000" pitchFamily="2" charset="0"/>
              </a:rPr>
              <a:t> </a:t>
            </a:r>
            <a:r>
              <a:rPr lang="de-DE" sz="1000" dirty="0" err="1">
                <a:latin typeface="Pangolin" panose="00000500000000000000" pitchFamily="2" charset="0"/>
              </a:rPr>
              <a:t>way</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055C874C-D248-40D7-94E2-AFCB1C413E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2250</Words>
  <Application>Microsoft Office PowerPoint</Application>
  <PresentationFormat>A4 Paper (210x297 mm)</PresentationFormat>
  <Paragraphs>344</Paragraphs>
  <Slides>13</Slides>
  <Notes>0</Notes>
  <HiddenSlides>2</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vt:lpstr>
      <vt:lpstr>Central Tendency</vt:lpstr>
      <vt:lpstr>https://fhstp.github.io/comixplain</vt:lpstr>
      <vt:lpstr>1</vt:lpstr>
      <vt:lpstr>2</vt:lpstr>
      <vt:lpstr>3</vt:lpstr>
      <vt:lpstr>4</vt:lpstr>
      <vt:lpstr>5</vt:lpstr>
      <vt:lpstr>6</vt:lpstr>
      <vt:lpstr>7</vt:lpstr>
      <vt:lpstr>8</vt:lpstr>
      <vt:lpstr>Reporting Data</vt:lpstr>
      <vt:lpstr>Reporting Central Tendency</vt:lpstr>
      <vt:lpstr>Central Tendency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71</cp:revision>
  <dcterms:created xsi:type="dcterms:W3CDTF">2022-09-19T11:21:57Z</dcterms:created>
  <dcterms:modified xsi:type="dcterms:W3CDTF">2023-06-02T15:59:49Z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